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80" r:id="rId3"/>
    <p:sldId id="257" r:id="rId4"/>
    <p:sldId id="260" r:id="rId5"/>
    <p:sldId id="261" r:id="rId6"/>
    <p:sldId id="259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81" r:id="rId15"/>
    <p:sldId id="276" r:id="rId16"/>
    <p:sldId id="270" r:id="rId17"/>
    <p:sldId id="271" r:id="rId18"/>
    <p:sldId id="272" r:id="rId19"/>
    <p:sldId id="283" r:id="rId20"/>
    <p:sldId id="282" r:id="rId21"/>
    <p:sldId id="278" r:id="rId22"/>
    <p:sldId id="279" r:id="rId23"/>
    <p:sldId id="277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23FDD1E-6485-42A1-8A64-2DBE5D2073D8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02C9E59-2630-4ADC-B99F-D5969FAEBD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DD1E-6485-42A1-8A64-2DBE5D2073D8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9E59-2630-4ADC-B99F-D5969FAEBD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23FDD1E-6485-42A1-8A64-2DBE5D2073D8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02C9E59-2630-4ADC-B99F-D5969FAEBD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DD1E-6485-42A1-8A64-2DBE5D2073D8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2C9E59-2630-4ADC-B99F-D5969FAEBD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DD1E-6485-42A1-8A64-2DBE5D2073D8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02C9E59-2630-4ADC-B99F-D5969FAEBD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23FDD1E-6485-42A1-8A64-2DBE5D2073D8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02C9E59-2630-4ADC-B99F-D5969FAEBD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23FDD1E-6485-42A1-8A64-2DBE5D2073D8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02C9E59-2630-4ADC-B99F-D5969FAEBD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DD1E-6485-42A1-8A64-2DBE5D2073D8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2C9E59-2630-4ADC-B99F-D5969FAEBD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DD1E-6485-42A1-8A64-2DBE5D2073D8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02C9E59-2630-4ADC-B99F-D5969FAEBD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DD1E-6485-42A1-8A64-2DBE5D2073D8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2C9E59-2630-4ADC-B99F-D5969FAEBD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23FDD1E-6485-42A1-8A64-2DBE5D2073D8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02C9E59-2630-4ADC-B99F-D5969FAEBD8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23FDD1E-6485-42A1-8A64-2DBE5D2073D8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02C9E59-2630-4ADC-B99F-D5969FAEBD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slow">
    <p:wipe dir="r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371600"/>
            <a:ext cx="8229600" cy="3124199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</a:rPr>
              <a:t>GENETI</a:t>
            </a:r>
            <a:r>
              <a:rPr lang="sr-Latn-CS" sz="3200" b="1" dirty="0" smtClean="0">
                <a:solidFill>
                  <a:srgbClr val="C00000"/>
                </a:solidFill>
              </a:rPr>
              <a:t>ČKI  SKRINING</a:t>
            </a:r>
            <a:br>
              <a:rPr lang="sr-Latn-CS" sz="3200" b="1" dirty="0" smtClean="0">
                <a:solidFill>
                  <a:srgbClr val="C00000"/>
                </a:solidFill>
              </a:rPr>
            </a:br>
            <a:r>
              <a:rPr lang="sr-Latn-CS" sz="3200" b="1" dirty="0" smtClean="0">
                <a:solidFill>
                  <a:srgbClr val="C00000"/>
                </a:solidFill>
              </a:rPr>
              <a:t/>
            </a:r>
            <a:br>
              <a:rPr lang="sr-Latn-CS" sz="3200" b="1" dirty="0" smtClean="0">
                <a:solidFill>
                  <a:srgbClr val="C00000"/>
                </a:solidFill>
              </a:rPr>
            </a:br>
            <a:r>
              <a:rPr lang="sr-Latn-CS" sz="2400" b="1" dirty="0" smtClean="0">
                <a:solidFill>
                  <a:srgbClr val="C00000"/>
                </a:solidFill>
              </a:rPr>
              <a:t>- prenatalni i neonatalni skrining-</a:t>
            </a:r>
            <a:r>
              <a:rPr lang="sr-Latn-CS" sz="3200" b="1" dirty="0" smtClean="0">
                <a:solidFill>
                  <a:srgbClr val="C00000"/>
                </a:solidFill>
              </a:rPr>
              <a:t> </a:t>
            </a:r>
            <a:endParaRPr lang="en-US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304800"/>
            <a:ext cx="7239000" cy="685800"/>
          </a:xfrm>
          <a:noFill/>
        </p:spPr>
        <p:txBody>
          <a:bodyPr>
            <a:noAutofit/>
          </a:bodyPr>
          <a:lstStyle/>
          <a:p>
            <a:pPr algn="ctr"/>
            <a:r>
              <a:rPr lang="sr-Latn-CS" sz="2400" dirty="0" smtClean="0">
                <a:solidFill>
                  <a:schemeClr val="tx1"/>
                </a:solidFill>
                <a:effectLst/>
              </a:rPr>
              <a:t>Skrining test u drugom trimestru trudnoće (15-18NG)</a:t>
            </a:r>
            <a:br>
              <a:rPr lang="sr-Latn-CS" sz="2400" dirty="0" smtClean="0">
                <a:solidFill>
                  <a:schemeClr val="tx1"/>
                </a:solidFill>
                <a:effectLst/>
              </a:rPr>
            </a:br>
            <a:r>
              <a:rPr lang="sr-Latn-CS" sz="2400" dirty="0" smtClean="0">
                <a:solidFill>
                  <a:schemeClr val="tx1"/>
                </a:solidFill>
                <a:effectLst/>
              </a:rPr>
              <a:t>kombinovani biohemijski i ultrazvučni test.</a:t>
            </a:r>
            <a:endParaRPr lang="en-US" sz="24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4724717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sr-Latn-CS" sz="2400" u="sng" dirty="0" smtClean="0"/>
          </a:p>
          <a:p>
            <a:pPr algn="ctr">
              <a:buNone/>
            </a:pPr>
            <a:r>
              <a:rPr lang="sr-Latn-CS" sz="2400" b="1" dirty="0" smtClean="0"/>
              <a:t>Biohemijski test krvi majke</a:t>
            </a:r>
          </a:p>
          <a:p>
            <a:pPr>
              <a:buNone/>
            </a:pPr>
            <a:endParaRPr lang="sr-Latn-CS" sz="2400" dirty="0" smtClean="0"/>
          </a:p>
          <a:p>
            <a:pPr>
              <a:buNone/>
            </a:pPr>
            <a:r>
              <a:rPr lang="sr-Latn-CS" sz="2400" b="1" dirty="0" smtClean="0"/>
              <a:t>Markeri od značaja za test:</a:t>
            </a:r>
            <a:endParaRPr lang="sr-Latn-CS" sz="2400" b="1" i="1" dirty="0" smtClean="0"/>
          </a:p>
          <a:p>
            <a:r>
              <a:rPr lang="sr-Latn-CS" sz="2400" b="1" dirty="0" smtClean="0"/>
              <a:t>AFP</a:t>
            </a:r>
            <a:r>
              <a:rPr lang="sr-Latn-CS" sz="2400" dirty="0" smtClean="0"/>
              <a:t> – alfafetoprotein, protein koji </a:t>
            </a:r>
            <a:r>
              <a:rPr lang="sr-Latn-CS" sz="2400" dirty="0"/>
              <a:t>se sintetie u </a:t>
            </a:r>
            <a:r>
              <a:rPr lang="sr-Latn-CS" sz="2400" dirty="0" smtClean="0"/>
              <a:t>žumananoj </a:t>
            </a:r>
            <a:r>
              <a:rPr lang="sr-Latn-CS" sz="2400" dirty="0"/>
              <a:t>kesi, fetalnoj jetri i gastrointestinalnom </a:t>
            </a:r>
            <a:r>
              <a:rPr lang="sr-Latn-CS" sz="2400" dirty="0" smtClean="0"/>
              <a:t>traktu, u toku trudnoće</a:t>
            </a:r>
            <a:endParaRPr lang="sr-Latn-CS" sz="2400" dirty="0"/>
          </a:p>
          <a:p>
            <a:r>
              <a:rPr lang="sr-Latn-CS" sz="2400" b="1" dirty="0" smtClean="0"/>
              <a:t>hCG</a:t>
            </a:r>
            <a:r>
              <a:rPr lang="sr-Latn-CS" sz="2400" dirty="0" smtClean="0"/>
              <a:t> – humani horioni gonadotropin, hormon koga stvara placenta</a:t>
            </a:r>
          </a:p>
          <a:p>
            <a:r>
              <a:rPr lang="sr-Latn-CS" sz="2400" b="1" dirty="0" smtClean="0"/>
              <a:t>Ue3</a:t>
            </a:r>
            <a:r>
              <a:rPr lang="sr-Latn-CS" sz="2400" dirty="0" smtClean="0"/>
              <a:t> – nekonjugovani estriol – estrogen koga stvaraju fetus i placenta</a:t>
            </a:r>
          </a:p>
          <a:p>
            <a:r>
              <a:rPr lang="sr-Latn-CS" sz="2400" b="1" dirty="0" smtClean="0"/>
              <a:t>Inhibin A </a:t>
            </a:r>
            <a:r>
              <a:rPr lang="sr-Latn-CS" sz="2400" dirty="0" smtClean="0"/>
              <a:t>– </a:t>
            </a:r>
            <a:r>
              <a:rPr lang="en-US" sz="2400" dirty="0" err="1" smtClean="0"/>
              <a:t>gliko</a:t>
            </a:r>
            <a:r>
              <a:rPr lang="sr-Latn-CS" sz="2400" dirty="0" smtClean="0"/>
              <a:t>protein koga luči ovarijum.</a:t>
            </a:r>
            <a:endParaRPr lang="en-US" sz="24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609600"/>
            <a:ext cx="6477000" cy="482136"/>
          </a:xfrm>
          <a:noFill/>
        </p:spPr>
        <p:txBody>
          <a:bodyPr>
            <a:normAutofit/>
          </a:bodyPr>
          <a:lstStyle/>
          <a:p>
            <a:pPr algn="ctr"/>
            <a:r>
              <a:rPr lang="sr-Latn-CS" sz="2400" dirty="0" smtClean="0">
                <a:solidFill>
                  <a:schemeClr val="tx1"/>
                </a:solidFill>
                <a:effectLst/>
              </a:rPr>
              <a:t>Određivanje nivoa alfa-fetoproteina (AFP)</a:t>
            </a:r>
            <a:endParaRPr lang="en-US" sz="24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676400"/>
            <a:ext cx="83820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Latn-CS" sz="2400" b="1" dirty="0" smtClean="0"/>
              <a:t>Povišen nivo AFP-a </a:t>
            </a:r>
            <a:r>
              <a:rPr lang="sr-Latn-CS" sz="2400" dirty="0" smtClean="0"/>
              <a:t>u serumu majke ukazuje na visok rizik kod ploda za:</a:t>
            </a:r>
          </a:p>
          <a:p>
            <a:pPr>
              <a:buNone/>
            </a:pPr>
            <a:endParaRPr lang="sr-Latn-CS" sz="2400" dirty="0" smtClean="0"/>
          </a:p>
          <a:p>
            <a:r>
              <a:rPr lang="sr-Latn-CS" sz="2400" dirty="0" smtClean="0"/>
              <a:t>Defekt neuralne tube – anancefalija, spina bifida, i dr...</a:t>
            </a:r>
          </a:p>
          <a:p>
            <a:r>
              <a:rPr lang="sr-Latn-CS" sz="2400" dirty="0" smtClean="0"/>
              <a:t>Defek trbušnog zida.</a:t>
            </a:r>
          </a:p>
          <a:p>
            <a:endParaRPr lang="sr-Latn-CS" sz="2400" dirty="0" smtClean="0"/>
          </a:p>
          <a:p>
            <a:pPr algn="just"/>
            <a:endParaRPr lang="sr-Latn-CS" sz="2400" dirty="0" smtClean="0"/>
          </a:p>
          <a:p>
            <a:pPr algn="just"/>
            <a:endParaRPr lang="sr-Latn-CS" sz="2400" dirty="0" smtClean="0"/>
          </a:p>
          <a:p>
            <a:pPr algn="just"/>
            <a:r>
              <a:rPr lang="sr-Latn-CS" sz="2400" dirty="0" smtClean="0"/>
              <a:t>Zbog mogućnosti lažno-negativnih rezultata potrebno je ispitati plodovu vodu na prisustvo enzima acetilholinesteraze, analizirati hromozome fetusa i uraditi ultrazvuk fetusa.</a:t>
            </a:r>
          </a:p>
          <a:p>
            <a:pPr>
              <a:buNone/>
            </a:pPr>
            <a:endParaRPr lang="sr-Latn-CS" sz="2800" dirty="0" smtClean="0"/>
          </a:p>
          <a:p>
            <a:pPr>
              <a:buNone/>
            </a:pPr>
            <a:endParaRPr lang="en-US" sz="2800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3352800"/>
            <a:ext cx="2514600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5943600" y="4724400"/>
            <a:ext cx="1290738" cy="369332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sr-Latn-CS" dirty="0" smtClean="0"/>
              <a:t>spina bifida</a:t>
            </a:r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81000"/>
            <a:ext cx="6324600" cy="685800"/>
          </a:xfrm>
          <a:noFill/>
        </p:spPr>
        <p:txBody>
          <a:bodyPr>
            <a:noAutofit/>
          </a:bodyPr>
          <a:lstStyle/>
          <a:p>
            <a:pPr algn="ctr"/>
            <a:r>
              <a:rPr lang="sr-Latn-CS" sz="2400" dirty="0" smtClean="0">
                <a:solidFill>
                  <a:schemeClr val="tx1"/>
                </a:solidFill>
                <a:effectLst/>
              </a:rPr>
              <a:t>Triple test, Quadriple test i detekcija ultrazvučnih markera</a:t>
            </a:r>
            <a:endParaRPr lang="en-US" sz="24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371600"/>
            <a:ext cx="9144000" cy="5181600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sr-Latn-CS" sz="2400" i="1" u="sng" dirty="0" smtClean="0"/>
          </a:p>
          <a:p>
            <a:r>
              <a:rPr lang="sr-Latn-CS" sz="2400" b="1" dirty="0" smtClean="0"/>
              <a:t>Triple test </a:t>
            </a:r>
            <a:r>
              <a:rPr lang="sr-Latn-CS" sz="2400" i="1" dirty="0" smtClean="0"/>
              <a:t>– </a:t>
            </a:r>
            <a:r>
              <a:rPr lang="sr-Latn-CS" sz="2400" dirty="0" smtClean="0"/>
              <a:t>meri nivo </a:t>
            </a:r>
            <a:r>
              <a:rPr lang="sr-Latn-CS" sz="2400" b="1" dirty="0" smtClean="0"/>
              <a:t>AFP-a, hCG-a  i Ue3 </a:t>
            </a:r>
            <a:r>
              <a:rPr lang="sr-Latn-CS" sz="2400" dirty="0" smtClean="0"/>
              <a:t>u serumu majke.</a:t>
            </a:r>
          </a:p>
          <a:p>
            <a:pPr algn="ctr">
              <a:buNone/>
            </a:pPr>
            <a:r>
              <a:rPr lang="sr-Latn-CS" sz="2400" dirty="0" smtClean="0"/>
              <a:t>U trudnoći sa Down sy nalazimo dva puta niži nivo AFP-a, povišen nivo hCG i snižen nivo Ue3.</a:t>
            </a:r>
          </a:p>
          <a:p>
            <a:pPr algn="ctr">
              <a:buNone/>
            </a:pPr>
            <a:r>
              <a:rPr lang="sr-Latn-CS" sz="2400" i="1" dirty="0" smtClean="0"/>
              <a:t>Senzitivnost testa je 75% uz 5% lažno-pozitivnih rezultata.</a:t>
            </a:r>
          </a:p>
          <a:p>
            <a:pPr>
              <a:buNone/>
            </a:pPr>
            <a:endParaRPr lang="sr-Latn-CS" sz="2400" i="1" dirty="0" smtClean="0"/>
          </a:p>
          <a:p>
            <a:r>
              <a:rPr lang="sr-Latn-CS" sz="2400" b="1" dirty="0" smtClean="0"/>
              <a:t>Quadriple test </a:t>
            </a:r>
            <a:r>
              <a:rPr lang="sr-Latn-CS" sz="2400" i="1" dirty="0" smtClean="0"/>
              <a:t>– </a:t>
            </a:r>
            <a:r>
              <a:rPr lang="sr-Latn-CS" sz="2400" dirty="0" smtClean="0"/>
              <a:t>meri nivo </a:t>
            </a:r>
            <a:r>
              <a:rPr lang="sr-Latn-CS" sz="2400" b="1" dirty="0" smtClean="0"/>
              <a:t>AFP-a, hCG-a, Ue3 i Inhibina A </a:t>
            </a:r>
            <a:r>
              <a:rPr lang="sr-Latn-CS" sz="2400" dirty="0" smtClean="0"/>
              <a:t>u serumu majke.</a:t>
            </a:r>
          </a:p>
          <a:p>
            <a:pPr algn="ctr">
              <a:buNone/>
            </a:pPr>
            <a:r>
              <a:rPr lang="sr-Latn-CS" sz="2400" dirty="0" smtClean="0"/>
              <a:t>U trudnoći sa Down sy, pored nalaza vrednosti kao u triple testu, nalazimo i povišen nivo Inhibina A.</a:t>
            </a:r>
          </a:p>
          <a:p>
            <a:pPr algn="ctr">
              <a:buNone/>
            </a:pPr>
            <a:r>
              <a:rPr lang="sr-Latn-CS" sz="2400" i="1" dirty="0" smtClean="0"/>
              <a:t>Senzitivnost testa je 81% uz 5% lažno-pozitivnih rezultata.</a:t>
            </a:r>
          </a:p>
          <a:p>
            <a:pPr>
              <a:buNone/>
            </a:pPr>
            <a:endParaRPr lang="sr-Latn-CS" sz="2400" i="1" dirty="0" smtClean="0"/>
          </a:p>
          <a:p>
            <a:pPr algn="ctr">
              <a:buNone/>
            </a:pPr>
            <a:r>
              <a:rPr lang="sr-Latn-CS" sz="2400" i="1" dirty="0" smtClean="0"/>
              <a:t>Ultrazvučni nalaz više anomalija kod ploda jasno ukazuje na hromozomopatiju.</a:t>
            </a:r>
            <a:endParaRPr lang="en-US" sz="2400" i="1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609600"/>
            <a:ext cx="4038600" cy="457200"/>
          </a:xfrm>
          <a:noFill/>
        </p:spPr>
        <p:txBody>
          <a:bodyPr>
            <a:no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effectLst/>
              </a:rPr>
              <a:t>I</a:t>
            </a:r>
            <a:r>
              <a:rPr lang="sr-Latn-RS" sz="2400" dirty="0" smtClean="0">
                <a:solidFill>
                  <a:schemeClr val="tx1"/>
                </a:solidFill>
                <a:effectLst/>
              </a:rPr>
              <a:t>zračunavanje rizika</a:t>
            </a:r>
            <a:endParaRPr lang="en-US" sz="24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752599"/>
            <a:ext cx="8382000" cy="4419917"/>
          </a:xfrm>
        </p:spPr>
        <p:txBody>
          <a:bodyPr>
            <a:normAutofit/>
          </a:bodyPr>
          <a:lstStyle/>
          <a:p>
            <a:pPr algn="just"/>
            <a:r>
              <a:rPr lang="sr-Latn-CS" sz="2400" dirty="0" smtClean="0"/>
              <a:t>Konačni rizik za datu trudnoću, u I i/ili II trimestru, izračunava se na osnovu vrednosti biohemijskih i ultrazvučnih markera i karakteristika trudnoće. </a:t>
            </a:r>
          </a:p>
          <a:p>
            <a:pPr algn="ctr">
              <a:buNone/>
            </a:pPr>
            <a:endParaRPr lang="sr-Latn-CS" sz="2400" dirty="0" smtClean="0"/>
          </a:p>
          <a:p>
            <a:pPr algn="just"/>
            <a:r>
              <a:rPr lang="sr-Latn-CS" sz="2400" dirty="0" smtClean="0"/>
              <a:t>Ako vrednosti prelaze utvrđene granične vrednosti trudnoća je visoko rizična za Down sy kod ploda.</a:t>
            </a:r>
          </a:p>
          <a:p>
            <a:pPr algn="ctr">
              <a:buNone/>
            </a:pPr>
            <a:endParaRPr lang="sr-Latn-CS" sz="2400" dirty="0" smtClean="0"/>
          </a:p>
          <a:p>
            <a:pPr algn="ctr">
              <a:buNone/>
            </a:pPr>
            <a:r>
              <a:rPr lang="sr-Latn-CS" sz="2400" i="1" dirty="0" smtClean="0"/>
              <a:t>Kada nalaz skrining testova u I i/ili II trimestru trudnoće ukaže na visok rizik</a:t>
            </a:r>
            <a:r>
              <a:rPr lang="en-US" sz="2400" i="1" dirty="0" smtClean="0"/>
              <a:t> </a:t>
            </a:r>
            <a:r>
              <a:rPr lang="sr-Latn-CS" sz="2400" i="1" dirty="0" smtClean="0"/>
              <a:t>za genetsku bolest ploda neophodno je primeneiti neku od </a:t>
            </a:r>
            <a:r>
              <a:rPr lang="sr-Latn-CS" sz="2400" b="1" i="1" dirty="0" smtClean="0"/>
              <a:t>metoda prenatalne dijagnoze</a:t>
            </a:r>
            <a:r>
              <a:rPr lang="sr-Latn-CS" sz="2400" i="1" dirty="0" smtClean="0"/>
              <a:t>. </a:t>
            </a:r>
            <a:endParaRPr lang="en-US" sz="2400" i="1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52400"/>
            <a:ext cx="8610600" cy="6477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sr-Latn-RS" sz="2400" u="sng" dirty="0" smtClean="0">
                <a:latin typeface="Tw Cen MT" pitchFamily="34" charset="0"/>
                <a:cs typeface="Times New Roman" pitchFamily="18" charset="0"/>
              </a:rPr>
              <a:t> </a:t>
            </a:r>
            <a:r>
              <a:rPr lang="sr-Latn-RS" sz="2400" u="sng" dirty="0">
                <a:latin typeface="Tw Cen MT" pitchFamily="34" charset="0"/>
                <a:cs typeface="Times New Roman" pitchFamily="18" charset="0"/>
              </a:rPr>
              <a:t>NIPT test (</a:t>
            </a:r>
            <a:r>
              <a:rPr lang="sr-Latn-RS" sz="2400" u="sng" dirty="0" smtClean="0">
                <a:latin typeface="Tw Cen MT" pitchFamily="34" charset="0"/>
                <a:cs typeface="Times New Roman" pitchFamily="18" charset="0"/>
              </a:rPr>
              <a:t>neinvazivni prenatalni test) </a:t>
            </a:r>
          </a:p>
          <a:p>
            <a:pPr algn="ctr">
              <a:buNone/>
            </a:pPr>
            <a:r>
              <a:rPr lang="sr-Latn-RS" sz="2400" dirty="0" smtClean="0">
                <a:latin typeface="Tw Cen MT" pitchFamily="34" charset="0"/>
                <a:cs typeface="Times New Roman" pitchFamily="18" charset="0"/>
              </a:rPr>
              <a:t>– analiza slobodne fetalne DNK  iz plazme majčine krvi.</a:t>
            </a:r>
          </a:p>
          <a:p>
            <a:pPr algn="just">
              <a:buNone/>
            </a:pPr>
            <a:endParaRPr lang="sr-Latn-RS" sz="2400" b="1" u="sng" dirty="0" smtClean="0">
              <a:latin typeface="Tw Cen MT" pitchFamily="34" charset="0"/>
              <a:cs typeface="Times New Roman" pitchFamily="18" charset="0"/>
            </a:endParaRPr>
          </a:p>
          <a:p>
            <a:pPr algn="just"/>
            <a:endParaRPr lang="sr-Latn-RS" sz="2000" b="1" dirty="0" smtClean="0">
              <a:latin typeface="Tw Cen MT" pitchFamily="34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w Cen MT" pitchFamily="34" charset="0"/>
                <a:cs typeface="Times New Roman" pitchFamily="18" charset="0"/>
              </a:rPr>
              <a:t>U</a:t>
            </a:r>
            <a:r>
              <a:rPr lang="sr-Latn-RS" sz="2400" dirty="0" smtClean="0">
                <a:latin typeface="Tw Cen MT" pitchFamily="34" charset="0"/>
                <a:cs typeface="Times New Roman" pitchFamily="18" charset="0"/>
              </a:rPr>
              <a:t> krvi trudnice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Latn-RS" sz="2400" dirty="0" smtClean="0">
                <a:cs typeface="Times New Roman" pitchFamily="18" charset="0"/>
              </a:rPr>
              <a:t>otkriveno je prisustvo fetalne </a:t>
            </a:r>
            <a:r>
              <a:rPr lang="sr-Latn-RS" sz="2400" dirty="0" smtClean="0">
                <a:latin typeface="Tw Cen MT" pitchFamily="34" charset="0"/>
                <a:cs typeface="Times New Roman" pitchFamily="18" charset="0"/>
              </a:rPr>
              <a:t>- slobodno cirkulišuće DNK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sr-Latn-RS" sz="2400" dirty="0" smtClean="0">
                <a:latin typeface="Tw Cen MT" pitchFamily="34" charset="0"/>
                <a:cs typeface="Times New Roman" pitchFamily="18" charset="0"/>
              </a:rPr>
              <a:t> uglavnom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400" dirty="0" smtClean="0">
                <a:cs typeface="Times New Roman" pitchFamily="18" charset="0"/>
              </a:rPr>
              <a:t>poreklom iz ćelija placente</a:t>
            </a:r>
            <a:r>
              <a:rPr lang="sr-Latn-RS" sz="2400" dirty="0" smtClean="0">
                <a:latin typeface="Tw Cen MT" pitchFamily="34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endParaRPr lang="sr-Latn-RS" sz="2400" dirty="0" smtClean="0">
              <a:latin typeface="Tw Cen MT" pitchFamily="34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w Cen MT" pitchFamily="34" charset="0"/>
                <a:cs typeface="Times New Roman" pitchFamily="18" charset="0"/>
              </a:rPr>
              <a:t>F</a:t>
            </a:r>
            <a:r>
              <a:rPr lang="sr-Latn-RS" sz="2400" dirty="0" smtClean="0">
                <a:latin typeface="Tw Cen MT" pitchFamily="34" charset="0"/>
                <a:cs typeface="Times New Roman" pitchFamily="18" charset="0"/>
              </a:rPr>
              <a:t>etalna </a:t>
            </a:r>
            <a:r>
              <a:rPr lang="sr-Latn-RS" sz="2400" dirty="0" smtClean="0">
                <a:cs typeface="Times New Roman" pitchFamily="18" charset="0"/>
              </a:rPr>
              <a:t>DNK prisutna je u krvi trudnice već od 5NG</a:t>
            </a:r>
            <a:r>
              <a:rPr lang="sr-Latn-RS" sz="2400" dirty="0" smtClean="0">
                <a:latin typeface="Tw Cen MT" pitchFamily="34" charset="0"/>
                <a:cs typeface="Times New Roman" pitchFamily="18" charset="0"/>
              </a:rPr>
              <a:t>, ali se dovoljna količina za test postiže od 10NG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sr-Latn-RS" sz="2400" dirty="0" smtClean="0">
              <a:latin typeface="Tw Cen MT" pitchFamily="34" charset="0"/>
              <a:cs typeface="Times New Roman" pitchFamily="18" charset="0"/>
            </a:endParaRPr>
          </a:p>
          <a:p>
            <a:pPr algn="just">
              <a:buNone/>
            </a:pPr>
            <a:endParaRPr lang="sr-Latn-RS" sz="2400" dirty="0" smtClean="0">
              <a:latin typeface="Tw Cen MT" pitchFamily="34" charset="0"/>
              <a:cs typeface="Times New Roman" pitchFamily="18" charset="0"/>
            </a:endParaRPr>
          </a:p>
          <a:p>
            <a:pPr algn="just"/>
            <a:r>
              <a:rPr lang="sr-Latn-RS" sz="2400" dirty="0" smtClean="0">
                <a:latin typeface="Tw Cen MT" pitchFamily="34" charset="0"/>
                <a:cs typeface="Times New Roman" pitchFamily="18" charset="0"/>
              </a:rPr>
              <a:t>Najčešće se koristi u otkrivanju trizomija (21,13,18) i aneuploidija polnih hromozoma kod ploda.</a:t>
            </a:r>
          </a:p>
          <a:p>
            <a:pPr algn="just">
              <a:buNone/>
            </a:pPr>
            <a:endParaRPr lang="sr-Latn-RS" sz="2400" dirty="0" smtClean="0">
              <a:latin typeface="Tw Cen MT" pitchFamily="34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w Cen MT" pitchFamily="34" charset="0"/>
                <a:cs typeface="Times New Roman" pitchFamily="18" charset="0"/>
              </a:rPr>
              <a:t>U </a:t>
            </a:r>
            <a:r>
              <a:rPr lang="en-US" sz="2400" dirty="0" err="1" smtClean="0">
                <a:latin typeface="Tw Cen MT" pitchFamily="34" charset="0"/>
                <a:cs typeface="Times New Roman" pitchFamily="18" charset="0"/>
              </a:rPr>
              <a:t>slučaju</a:t>
            </a:r>
            <a:r>
              <a:rPr lang="en-US" sz="2400" dirty="0" smtClean="0">
                <a:latin typeface="Tw Cen MT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w Cen MT" pitchFamily="34" charset="0"/>
                <a:cs typeface="Times New Roman" pitchFamily="18" charset="0"/>
              </a:rPr>
              <a:t>da</a:t>
            </a:r>
            <a:r>
              <a:rPr lang="en-US" sz="2400" dirty="0" smtClean="0">
                <a:latin typeface="Tw Cen MT" pitchFamily="34" charset="0"/>
                <a:cs typeface="Times New Roman" pitchFamily="18" charset="0"/>
              </a:rPr>
              <a:t> je </a:t>
            </a:r>
            <a:r>
              <a:rPr lang="en-US" sz="2400" dirty="0" err="1" smtClean="0">
                <a:latin typeface="Tw Cen MT" pitchFamily="34" charset="0"/>
                <a:cs typeface="Times New Roman" pitchFamily="18" charset="0"/>
              </a:rPr>
              <a:t>aneuploidija</a:t>
            </a:r>
            <a:r>
              <a:rPr lang="en-US" sz="2400" dirty="0" smtClean="0">
                <a:latin typeface="Tw Cen MT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w Cen MT" pitchFamily="34" charset="0"/>
                <a:cs typeface="Times New Roman" pitchFamily="18" charset="0"/>
              </a:rPr>
              <a:t>detektovana</a:t>
            </a:r>
            <a:r>
              <a:rPr lang="en-US" sz="2400" dirty="0" smtClean="0">
                <a:latin typeface="Tw Cen MT" pitchFamily="34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w Cen MT" pitchFamily="34" charset="0"/>
                <a:cs typeface="Times New Roman" pitchFamily="18" charset="0"/>
              </a:rPr>
              <a:t>rezultat</a:t>
            </a:r>
            <a:r>
              <a:rPr lang="en-US" sz="2400" dirty="0" smtClean="0">
                <a:latin typeface="Tw Cen MT" pitchFamily="34" charset="0"/>
                <a:cs typeface="Times New Roman" pitchFamily="18" charset="0"/>
              </a:rPr>
              <a:t> bi </a:t>
            </a:r>
            <a:r>
              <a:rPr lang="en-US" sz="2400" dirty="0" err="1" smtClean="0">
                <a:latin typeface="Tw Cen MT" pitchFamily="34" charset="0"/>
                <a:cs typeface="Times New Roman" pitchFamily="18" charset="0"/>
              </a:rPr>
              <a:t>trebalo</a:t>
            </a:r>
            <a:r>
              <a:rPr lang="en-US" sz="2400" dirty="0" smtClean="0">
                <a:latin typeface="Tw Cen MT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w Cen MT" pitchFamily="34" charset="0"/>
                <a:cs typeface="Times New Roman" pitchFamily="18" charset="0"/>
              </a:rPr>
              <a:t>potvrditi</a:t>
            </a:r>
            <a:r>
              <a:rPr lang="en-US" sz="2400" dirty="0" smtClean="0">
                <a:latin typeface="Tw Cen MT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w Cen MT" pitchFamily="34" charset="0"/>
                <a:cs typeface="Times New Roman" pitchFamily="18" charset="0"/>
              </a:rPr>
              <a:t>invazivnom</a:t>
            </a:r>
            <a:r>
              <a:rPr lang="en-US" sz="2400" dirty="0" smtClean="0">
                <a:latin typeface="Tw Cen MT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w Cen MT" pitchFamily="34" charset="0"/>
                <a:cs typeface="Times New Roman" pitchFamily="18" charset="0"/>
              </a:rPr>
              <a:t>dijagnostičkom</a:t>
            </a:r>
            <a:r>
              <a:rPr lang="en-US" sz="2400" dirty="0" smtClean="0">
                <a:latin typeface="Tw Cen MT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w Cen MT" pitchFamily="34" charset="0"/>
                <a:cs typeface="Times New Roman" pitchFamily="18" charset="0"/>
              </a:rPr>
              <a:t>procedurom</a:t>
            </a:r>
            <a:r>
              <a:rPr lang="en-US" sz="2400" dirty="0" smtClean="0">
                <a:latin typeface="Tw Cen MT" pitchFamily="34" charset="0"/>
                <a:cs typeface="Times New Roman" pitchFamily="18" charset="0"/>
              </a:rPr>
              <a:t>.</a:t>
            </a:r>
            <a:endParaRPr lang="en-US" sz="2400" dirty="0">
              <a:latin typeface="Tw Cen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457200"/>
            <a:ext cx="4953000" cy="3810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effectLst/>
              </a:rPr>
              <a:t>PRENATALNA DIJAGNOZA</a:t>
            </a:r>
            <a:r>
              <a:rPr lang="sr-Latn-RS" sz="2400" dirty="0" smtClean="0">
                <a:solidFill>
                  <a:schemeClr val="tx1"/>
                </a:solidFill>
                <a:effectLst/>
              </a:rPr>
              <a:t> </a:t>
            </a:r>
            <a:br>
              <a:rPr lang="sr-Latn-RS" sz="2400" dirty="0" smtClean="0">
                <a:solidFill>
                  <a:schemeClr val="tx1"/>
                </a:solidFill>
                <a:effectLst/>
              </a:rPr>
            </a:br>
            <a:r>
              <a:rPr lang="sr-Latn-RS" sz="2400" dirty="0" smtClean="0">
                <a:solidFill>
                  <a:schemeClr val="tx1"/>
                </a:solidFill>
                <a:effectLst/>
              </a:rPr>
              <a:t>- invazivne metode -</a:t>
            </a:r>
            <a:endParaRPr lang="en-US" sz="24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sr-Latn-CS" sz="2000" dirty="0" smtClean="0"/>
              <a:t>BIOPSIJA HORIONSKIH RESICA (10-11NG)</a:t>
            </a:r>
          </a:p>
          <a:p>
            <a:endParaRPr lang="sr-Latn-CS" sz="2000" dirty="0" smtClean="0"/>
          </a:p>
          <a:p>
            <a:r>
              <a:rPr lang="sr-Latn-CS" sz="2000" dirty="0" smtClean="0"/>
              <a:t>AMNIOCENTEZA – uzorak plodove vode (16-18NG)</a:t>
            </a:r>
          </a:p>
          <a:p>
            <a:endParaRPr lang="sr-Latn-CS" sz="2000" dirty="0" smtClean="0"/>
          </a:p>
          <a:p>
            <a:r>
              <a:rPr lang="sr-Latn-CS" sz="2000" dirty="0" smtClean="0"/>
              <a:t>KORDOCENTEZA – krv iz pupčanika ploda (od 20NG)</a:t>
            </a:r>
          </a:p>
          <a:p>
            <a:endParaRPr lang="sr-Latn-CS" sz="2000" dirty="0" smtClean="0"/>
          </a:p>
          <a:p>
            <a:pPr>
              <a:buNone/>
            </a:pPr>
            <a:endParaRPr lang="sr-Latn-CS" sz="2000" dirty="0" smtClean="0"/>
          </a:p>
          <a:p>
            <a:pPr>
              <a:buNone/>
            </a:pPr>
            <a:r>
              <a:rPr lang="sr-Latn-CS" sz="2000" dirty="0" smtClean="0"/>
              <a:t>INDIKACIJE ZA PRENATALNU DIJAGNOZU</a:t>
            </a:r>
          </a:p>
          <a:p>
            <a:pPr>
              <a:buNone/>
            </a:pPr>
            <a:r>
              <a:rPr lang="sr-Latn-CS" sz="2000" dirty="0" smtClean="0"/>
              <a:t>- trudnice starije od 35 godina</a:t>
            </a:r>
          </a:p>
          <a:p>
            <a:pPr>
              <a:buNone/>
            </a:pPr>
            <a:r>
              <a:rPr lang="sr-Latn-CS" sz="2000" dirty="0" smtClean="0"/>
              <a:t>- prethodno dete sa novootkrivenom hromozomskom aberacijom</a:t>
            </a:r>
          </a:p>
          <a:p>
            <a:pPr>
              <a:buNone/>
            </a:pPr>
            <a:r>
              <a:rPr lang="sr-Latn-CS" sz="2000" dirty="0" smtClean="0"/>
              <a:t>- pozitivan skrining test u prvom i/ili drugom trimestru trudnoće</a:t>
            </a:r>
          </a:p>
          <a:p>
            <a:pPr>
              <a:buNone/>
            </a:pPr>
            <a:r>
              <a:rPr lang="sr-Latn-CS" sz="2000" dirty="0" smtClean="0"/>
              <a:t>- UZ viđene anomalije ploda</a:t>
            </a:r>
          </a:p>
          <a:p>
            <a:pPr>
              <a:buNone/>
            </a:pPr>
            <a:r>
              <a:rPr lang="sr-Latn-CS" sz="2000" dirty="0" smtClean="0"/>
              <a:t>- ako je jedan od roditelja nosilac  strukturne hromozomske aberacije</a:t>
            </a:r>
          </a:p>
          <a:p>
            <a:pPr>
              <a:buNone/>
            </a:pPr>
            <a:r>
              <a:rPr lang="sr-Latn-CS" sz="2000" dirty="0" smtClean="0"/>
              <a:t>- pozitivna familijarna anamneza za monogensko ili hromozomsko oboljenje</a:t>
            </a:r>
          </a:p>
          <a:p>
            <a:pPr>
              <a:buNone/>
            </a:pPr>
            <a:r>
              <a:rPr lang="sr-Latn-CS" sz="2000" dirty="0" smtClean="0"/>
              <a:t>- infekcije koje oštećuju plod.</a:t>
            </a:r>
          </a:p>
          <a:p>
            <a:pPr>
              <a:buFontTx/>
              <a:buChar char="-"/>
            </a:pPr>
            <a:endParaRPr lang="en-US" sz="20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533400"/>
            <a:ext cx="2590800" cy="533400"/>
          </a:xfrm>
          <a:noFill/>
        </p:spPr>
        <p:txBody>
          <a:bodyPr>
            <a:noAutofit/>
          </a:bodyPr>
          <a:lstStyle/>
          <a:p>
            <a:pPr algn="ctr"/>
            <a:r>
              <a:rPr lang="sr-Latn-CS" sz="2400" dirty="0" smtClean="0">
                <a:solidFill>
                  <a:schemeClr val="tx1"/>
                </a:solidFill>
                <a:effectLst/>
              </a:rPr>
              <a:t>Etička pitanja</a:t>
            </a:r>
            <a:endParaRPr lang="en-US" sz="24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76400"/>
            <a:ext cx="8763000" cy="50292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sr-Latn-CS" sz="2400" dirty="0" smtClean="0"/>
              <a:t>Nakon postavljene dijagnoze  kod ploda - Defekt neuralne tube, Down sy, druge hromozomske anomalije ili oštećenja ploda, u procesu genetskog savetovanja roditeljima se predočavaju moguća rešenja date situacije.</a:t>
            </a:r>
          </a:p>
          <a:p>
            <a:pPr algn="just">
              <a:buNone/>
            </a:pPr>
            <a:endParaRPr lang="sr-Latn-CS" sz="2400" dirty="0" smtClean="0"/>
          </a:p>
          <a:p>
            <a:pPr algn="just"/>
            <a:r>
              <a:rPr lang="sr-Latn-CS" sz="2400" dirty="0" smtClean="0"/>
              <a:t>Medicinske indikacije za prekid trudnoće su jasne i odnose se na stanja za koje je terapija neuspešna i koja značajno smanjuju kvalitet i dužinu života.</a:t>
            </a:r>
          </a:p>
          <a:p>
            <a:pPr algn="just">
              <a:buNone/>
            </a:pPr>
            <a:endParaRPr lang="sr-Latn-CS" sz="2400" dirty="0" smtClean="0"/>
          </a:p>
          <a:p>
            <a:pPr algn="just"/>
            <a:r>
              <a:rPr lang="sr-Latn-CS" sz="2400" dirty="0" smtClean="0"/>
              <a:t>Dileme oko pitnja prekida trudnoće i primene prenatalnog skrininga su u žiži interesovanja praktično svakog društva gde se oni primenjuju (većina Evropskih zemalja, Kanada, SAD, pa i kod nas).</a:t>
            </a:r>
          </a:p>
          <a:p>
            <a:pPr algn="just">
              <a:buNone/>
            </a:pPr>
            <a:endParaRPr lang="sr-Latn-CS" sz="2400" dirty="0" smtClean="0"/>
          </a:p>
          <a:p>
            <a:pPr algn="just"/>
            <a:r>
              <a:rPr lang="sr-Latn-CS" sz="2400" dirty="0" smtClean="0"/>
              <a:t>Ipak, </a:t>
            </a:r>
            <a:r>
              <a:rPr lang="sr-Latn-CS" sz="2400" b="1" dirty="0" smtClean="0"/>
              <a:t>preporuka je da se prenatalni skrining testovi ponude svim trudnicama.</a:t>
            </a:r>
          </a:p>
          <a:p>
            <a:endParaRPr lang="sr-Latn-CS" sz="1500" dirty="0" smtClean="0"/>
          </a:p>
          <a:p>
            <a:endParaRPr lang="en-US" sz="24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685800"/>
            <a:ext cx="4343400" cy="3810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sr-Latn-CS" sz="2400" dirty="0" smtClean="0">
                <a:solidFill>
                  <a:schemeClr val="tx1"/>
                </a:solidFill>
                <a:effectLst/>
              </a:rPr>
              <a:t>NEONATALNI SKRINING</a:t>
            </a:r>
            <a:endParaRPr lang="en-US" sz="24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0500" y="1752600"/>
            <a:ext cx="8686800" cy="464851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sr-Latn-CS" sz="2400" b="1" dirty="0" smtClean="0"/>
              <a:t>Neonatalni skrining </a:t>
            </a:r>
            <a:r>
              <a:rPr lang="sr-Latn-CS" sz="2400" dirty="0" smtClean="0"/>
              <a:t>otkriva nasledne bolesti odmah po rođenju deteta i omogućuje njihovu ranu prevenciju.</a:t>
            </a:r>
          </a:p>
          <a:p>
            <a:pPr>
              <a:buNone/>
            </a:pPr>
            <a:endParaRPr lang="sr-Latn-CS" sz="2400" dirty="0" smtClean="0"/>
          </a:p>
          <a:p>
            <a:pPr algn="just"/>
            <a:r>
              <a:rPr lang="sr-Latn-CS" sz="2400" dirty="0" smtClean="0"/>
              <a:t>Neonatalnim skriningom obuhvaćene su genetičke bolesti sa lošom prognozom, od onih letalnih ubrzo po rođenju deteta, do progresivnih, hroničnih stanja, sa razvojem mentalne zaostalosti, psihoneuroloških ispada, hipotonija i dr.</a:t>
            </a:r>
          </a:p>
          <a:p>
            <a:pPr>
              <a:buNone/>
            </a:pPr>
            <a:endParaRPr lang="sr-Latn-CS" sz="2400" dirty="0" smtClean="0"/>
          </a:p>
          <a:p>
            <a:pPr algn="just"/>
            <a:r>
              <a:rPr lang="sr-Latn-CS" sz="2400" dirty="0" smtClean="0"/>
              <a:t>Opseg i tip bolesti koje obuhvata neonatalni skrining zavisi od  socijalnih, etičkih i političkih stavova zemlje.</a:t>
            </a:r>
          </a:p>
          <a:p>
            <a:pPr>
              <a:buNone/>
            </a:pPr>
            <a:endParaRPr lang="sr-Latn-CS" sz="2400" dirty="0" smtClean="0"/>
          </a:p>
          <a:p>
            <a:pPr algn="just"/>
            <a:r>
              <a:rPr lang="sr-Latn-CS" sz="2400" b="1" dirty="0" smtClean="0"/>
              <a:t>U Srbiji je zakonom regulisan obavezan neonatalni skrining na </a:t>
            </a:r>
            <a:r>
              <a:rPr lang="sr-Latn-CS" sz="2400" b="1" dirty="0" smtClean="0">
                <a:solidFill>
                  <a:srgbClr val="FF0000"/>
                </a:solidFill>
              </a:rPr>
              <a:t>Fenilketonuriju i Kongenitalnu hipotireozu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/>
              <a:t>u </a:t>
            </a:r>
            <a:r>
              <a:rPr lang="en-US" sz="2400" b="1" dirty="0" err="1" smtClean="0"/>
              <a:t>porodili</a:t>
            </a:r>
            <a:r>
              <a:rPr lang="sr-Latn-CS" sz="2400" b="1" dirty="0" smtClean="0"/>
              <a:t>štima, a od 2021. godine i skrining na </a:t>
            </a:r>
            <a:r>
              <a:rPr lang="sr-Latn-CS" sz="2400" b="1" dirty="0" smtClean="0">
                <a:solidFill>
                  <a:srgbClr val="FF0000"/>
                </a:solidFill>
              </a:rPr>
              <a:t>Cističnu fibrozu.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544" y="381000"/>
            <a:ext cx="8763000" cy="710736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sr-Latn-CS" sz="2400" dirty="0" smtClean="0">
                <a:solidFill>
                  <a:schemeClr val="tx1"/>
                </a:solidFill>
                <a:effectLst/>
              </a:rPr>
              <a:t>Cilj neonatalnog skrininga je rano otkrivanje oboljenja koja se mogu sprečiti ili lečiti, kao i otpočinjanje terapije u prve dve nedelje života.</a:t>
            </a:r>
            <a:endParaRPr lang="en-US" sz="24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1544" y="1752600"/>
            <a:ext cx="8686800" cy="4419600"/>
          </a:xfrm>
        </p:spPr>
        <p:txBody>
          <a:bodyPr>
            <a:normAutofit/>
          </a:bodyPr>
          <a:lstStyle/>
          <a:p>
            <a:pPr algn="just"/>
            <a:r>
              <a:rPr lang="sr-Latn-CS" sz="2000" b="1" dirty="0" smtClean="0"/>
              <a:t>Guthrie </a:t>
            </a:r>
            <a:r>
              <a:rPr lang="sr-Latn-CS" sz="2000" b="1" dirty="0" smtClean="0"/>
              <a:t>test na Fenilketonuriju </a:t>
            </a:r>
            <a:r>
              <a:rPr lang="sr-Latn-CS" sz="2000" dirty="0" smtClean="0"/>
              <a:t>– </a:t>
            </a:r>
            <a:r>
              <a:rPr lang="sr-Latn-CS" sz="2000" dirty="0" smtClean="0">
                <a:solidFill>
                  <a:srgbClr val="C00000"/>
                </a:solidFill>
              </a:rPr>
              <a:t>detektuje povišen nivo fenilalanina </a:t>
            </a:r>
            <a:r>
              <a:rPr lang="sr-Latn-CS" sz="2000" dirty="0" smtClean="0"/>
              <a:t>iz osušene kapi krvi novorođenčeta. Test se izvodi najranije 48 sati nakon rođenja, zbog mogućnosti lažno-negativnih rezultata.</a:t>
            </a:r>
          </a:p>
          <a:p>
            <a:pPr marL="0" indent="0" algn="just">
              <a:buNone/>
            </a:pPr>
            <a:endParaRPr lang="sr-Latn-CS" sz="2000" b="1" dirty="0" smtClean="0"/>
          </a:p>
          <a:p>
            <a:pPr algn="just"/>
            <a:r>
              <a:rPr lang="sr-Latn-CS" sz="2000" b="1" dirty="0" smtClean="0"/>
              <a:t>Test na Kongenitalnu hipotireozu </a:t>
            </a:r>
            <a:r>
              <a:rPr lang="sr-Latn-CS" sz="2000" dirty="0" smtClean="0"/>
              <a:t>– bazira se na merenju nivoa TSH (tireostimulirajući hormon) ili hormona tiroksina (T4) u krvi novorođenčeta drugog ili trećeg dana života.</a:t>
            </a:r>
          </a:p>
          <a:p>
            <a:pPr marL="0" indent="0" algn="just">
              <a:buNone/>
            </a:pPr>
            <a:r>
              <a:rPr lang="sr-Latn-CS" sz="2000" dirty="0" smtClean="0">
                <a:solidFill>
                  <a:srgbClr val="0070C0"/>
                </a:solidFill>
              </a:rPr>
              <a:t>    Ukoliko </a:t>
            </a:r>
            <a:r>
              <a:rPr lang="sr-Latn-CS" sz="2000" dirty="0" smtClean="0">
                <a:solidFill>
                  <a:srgbClr val="0070C0"/>
                </a:solidFill>
              </a:rPr>
              <a:t>je nivo TSH visok, a T4 nizak, rezultat je pozitivan</a:t>
            </a:r>
            <a:r>
              <a:rPr lang="sr-Latn-CS" sz="2000" dirty="0" smtClean="0">
                <a:solidFill>
                  <a:srgbClr val="0070C0"/>
                </a:solidFill>
              </a:rPr>
              <a:t>.</a:t>
            </a:r>
          </a:p>
          <a:p>
            <a:pPr marL="0" indent="0" algn="just">
              <a:buNone/>
            </a:pPr>
            <a:endParaRPr lang="sr-Latn-CS" sz="2000" dirty="0" smtClean="0">
              <a:solidFill>
                <a:srgbClr val="0070C0"/>
              </a:solidFill>
            </a:endParaRPr>
          </a:p>
          <a:p>
            <a:pPr algn="just"/>
            <a:r>
              <a:rPr lang="sr-Latn-CS" sz="2000" b="1" dirty="0" smtClean="0"/>
              <a:t>Test na Cističnu fibrozu </a:t>
            </a:r>
            <a:r>
              <a:rPr lang="sr-Latn-CS" sz="2000" dirty="0" smtClean="0"/>
              <a:t>– meri nivo imunoreaktivnog </a:t>
            </a:r>
            <a:r>
              <a:rPr lang="sr-Latn-CS" sz="2000" dirty="0"/>
              <a:t>tripsinogena (</a:t>
            </a:r>
            <a:r>
              <a:rPr lang="sr-Latn-CS" sz="2000" dirty="0" smtClean="0"/>
              <a:t>IRT) i pankreas </a:t>
            </a:r>
            <a:r>
              <a:rPr lang="sr-Latn-CS" sz="2000" dirty="0"/>
              <a:t>udruženog proteina </a:t>
            </a:r>
            <a:r>
              <a:rPr lang="sr-Latn-CS" sz="2000" dirty="0" smtClean="0"/>
              <a:t>(PAP), kao i hloride u znoju, koji su </a:t>
            </a:r>
            <a:r>
              <a:rPr lang="sr-Latn-CS" sz="2000" dirty="0" smtClean="0">
                <a:solidFill>
                  <a:srgbClr val="00B050"/>
                </a:solidFill>
              </a:rPr>
              <a:t>povišeni ukoliko je bolest prisutna.</a:t>
            </a:r>
            <a:endParaRPr lang="sr-Latn-CS" sz="2000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2400" dirty="0" smtClean="0"/>
              <a:t>Princip Gatrijevog testa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752600"/>
            <a:ext cx="8534400" cy="4495800"/>
          </a:xfrm>
        </p:spPr>
        <p:txBody>
          <a:bodyPr>
            <a:normAutofit/>
          </a:bodyPr>
          <a:lstStyle/>
          <a:p>
            <a:pPr algn="just"/>
            <a:r>
              <a:rPr lang="en-US" sz="2000" dirty="0" smtClean="0"/>
              <a:t>Test se </a:t>
            </a:r>
            <a:r>
              <a:rPr lang="en-US" sz="2000" dirty="0" err="1" smtClean="0"/>
              <a:t>zasniva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praćenju</a:t>
            </a:r>
            <a:r>
              <a:rPr lang="en-US" sz="2000" dirty="0" smtClean="0"/>
              <a:t> </a:t>
            </a:r>
            <a:r>
              <a:rPr lang="en-US" sz="2000" dirty="0" err="1" smtClean="0"/>
              <a:t>rasta</a:t>
            </a:r>
            <a:r>
              <a:rPr lang="en-US" sz="2000" dirty="0" smtClean="0"/>
              <a:t> </a:t>
            </a:r>
            <a:r>
              <a:rPr lang="en-US" sz="2000" dirty="0" err="1" smtClean="0"/>
              <a:t>bakterija</a:t>
            </a:r>
            <a:r>
              <a:rPr lang="en-US" sz="2000" dirty="0" smtClean="0"/>
              <a:t> </a:t>
            </a:r>
            <a:r>
              <a:rPr lang="en-US" sz="2000" dirty="0"/>
              <a:t>Bacillus </a:t>
            </a:r>
            <a:r>
              <a:rPr lang="en-US" sz="2000" dirty="0" smtClean="0"/>
              <a:t>subtilis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agaroznoj</a:t>
            </a:r>
            <a:r>
              <a:rPr lang="en-US" sz="2000" dirty="0" smtClean="0"/>
              <a:t> </a:t>
            </a:r>
            <a:r>
              <a:rPr lang="en-US" sz="2000" dirty="0" err="1" smtClean="0"/>
              <a:t>ploči</a:t>
            </a:r>
            <a:r>
              <a:rPr lang="sr-Latn-RS" sz="2000" dirty="0" smtClean="0"/>
              <a:t>, ukoliko</a:t>
            </a:r>
            <a:r>
              <a:rPr lang="sr-Latn-RS" sz="2000" dirty="0"/>
              <a:t> </a:t>
            </a:r>
            <a:r>
              <a:rPr lang="sr-Latn-RS" sz="2000" dirty="0" smtClean="0"/>
              <a:t>postoji </a:t>
            </a:r>
            <a:r>
              <a:rPr lang="en-US" sz="2000" dirty="0" err="1" smtClean="0"/>
              <a:t>povišen</a:t>
            </a:r>
            <a:r>
              <a:rPr lang="sr-Latn-RS" sz="2000" dirty="0" smtClean="0"/>
              <a:t>a</a:t>
            </a:r>
            <a:r>
              <a:rPr lang="en-US" sz="2000" dirty="0" smtClean="0"/>
              <a:t> </a:t>
            </a:r>
            <a:r>
              <a:rPr lang="en-US" sz="2000" dirty="0" err="1" smtClean="0"/>
              <a:t>koncentracij</a:t>
            </a:r>
            <a:r>
              <a:rPr lang="sr-Latn-RS" sz="2000" dirty="0" smtClean="0"/>
              <a:t>a</a:t>
            </a:r>
            <a:r>
              <a:rPr lang="en-US" sz="2000" dirty="0" smtClean="0"/>
              <a:t> </a:t>
            </a:r>
            <a:r>
              <a:rPr lang="en-US" sz="2000" dirty="0" err="1" smtClean="0"/>
              <a:t>fenilpiruvata</a:t>
            </a:r>
            <a:r>
              <a:rPr lang="en-US" sz="2000" dirty="0" smtClean="0"/>
              <a:t>, </a:t>
            </a:r>
            <a:r>
              <a:rPr lang="en-US" sz="2000" dirty="0" err="1" smtClean="0"/>
              <a:t>fenilalanina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fenilacetata</a:t>
            </a:r>
            <a:r>
              <a:rPr lang="en-US" sz="2000" dirty="0" smtClean="0"/>
              <a:t>. </a:t>
            </a:r>
            <a:endParaRPr lang="sr-Latn-RS" sz="2000" dirty="0" smtClean="0"/>
          </a:p>
          <a:p>
            <a:pPr algn="just"/>
            <a:r>
              <a:rPr lang="en-US" sz="2000" dirty="0" smtClean="0"/>
              <a:t>Da bi se </a:t>
            </a:r>
            <a:r>
              <a:rPr lang="en-US" sz="2000" dirty="0" err="1" smtClean="0"/>
              <a:t>inhibirao</a:t>
            </a:r>
            <a:r>
              <a:rPr lang="en-US" sz="2000" dirty="0" smtClean="0"/>
              <a:t> </a:t>
            </a:r>
            <a:r>
              <a:rPr lang="en-US" sz="2000" dirty="0" err="1" smtClean="0"/>
              <a:t>rast</a:t>
            </a:r>
            <a:r>
              <a:rPr lang="sr-Latn-RS" sz="2000" dirty="0" smtClean="0"/>
              <a:t> </a:t>
            </a:r>
            <a:r>
              <a:rPr lang="en-US" sz="2000" dirty="0" err="1" smtClean="0"/>
              <a:t>bakterije</a:t>
            </a:r>
            <a:r>
              <a:rPr lang="en-US" sz="2000" dirty="0" smtClean="0"/>
              <a:t> </a:t>
            </a:r>
            <a:r>
              <a:rPr lang="en-US" sz="2000" dirty="0" err="1" smtClean="0"/>
              <a:t>dodaje</a:t>
            </a:r>
            <a:r>
              <a:rPr lang="en-US" sz="2000" dirty="0" smtClean="0"/>
              <a:t> se B-2-tienalanin. </a:t>
            </a:r>
            <a:endParaRPr lang="sr-Latn-RS" sz="2000" dirty="0" smtClean="0"/>
          </a:p>
          <a:p>
            <a:pPr algn="just"/>
            <a:r>
              <a:rPr lang="en-US" sz="2000" dirty="0" smtClean="0">
                <a:solidFill>
                  <a:srgbClr val="C00000"/>
                </a:solidFill>
              </a:rPr>
              <a:t>Na </a:t>
            </a:r>
            <a:r>
              <a:rPr lang="en-US" sz="2000" dirty="0" err="1" smtClean="0">
                <a:solidFill>
                  <a:srgbClr val="C00000"/>
                </a:solidFill>
              </a:rPr>
              <a:t>agaroznu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ploču</a:t>
            </a:r>
            <a:r>
              <a:rPr lang="en-US" sz="2000" dirty="0" smtClean="0">
                <a:solidFill>
                  <a:srgbClr val="C00000"/>
                </a:solidFill>
              </a:rPr>
              <a:t> se </a:t>
            </a:r>
            <a:r>
              <a:rPr lang="en-US" sz="2000" dirty="0" err="1" smtClean="0">
                <a:solidFill>
                  <a:srgbClr val="C00000"/>
                </a:solidFill>
              </a:rPr>
              <a:t>stavi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mali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krug</a:t>
            </a:r>
            <a:r>
              <a:rPr lang="sr-Latn-R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smtClean="0">
                <a:solidFill>
                  <a:srgbClr val="C00000"/>
                </a:solidFill>
              </a:rPr>
              <a:t>filter </a:t>
            </a:r>
            <a:r>
              <a:rPr lang="en-US" sz="2000" dirty="0" err="1" smtClean="0">
                <a:solidFill>
                  <a:srgbClr val="C00000"/>
                </a:solidFill>
              </a:rPr>
              <a:t>papira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sa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osušenom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kapi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krvi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i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ukoliko</a:t>
            </a:r>
            <a:r>
              <a:rPr lang="en-US" sz="2000" dirty="0" smtClean="0">
                <a:solidFill>
                  <a:srgbClr val="C00000"/>
                </a:solidFill>
              </a:rPr>
              <a:t> je </a:t>
            </a:r>
            <a:r>
              <a:rPr lang="en-US" sz="2000" dirty="0" err="1" smtClean="0">
                <a:solidFill>
                  <a:srgbClr val="C00000"/>
                </a:solidFill>
              </a:rPr>
              <a:t>povećana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koncentracija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fenilalanina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sr-Latn-RS" sz="2000" dirty="0" smtClean="0">
                <a:solidFill>
                  <a:srgbClr val="C00000"/>
                </a:solidFill>
              </a:rPr>
              <a:t>u krvi </a:t>
            </a:r>
            <a:r>
              <a:rPr lang="en-US" sz="2000" dirty="0" err="1" smtClean="0">
                <a:solidFill>
                  <a:srgbClr val="C00000"/>
                </a:solidFill>
              </a:rPr>
              <a:t>doći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će</a:t>
            </a:r>
            <a:r>
              <a:rPr lang="sr-Latn-R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smtClean="0">
                <a:solidFill>
                  <a:srgbClr val="C00000"/>
                </a:solidFill>
              </a:rPr>
              <a:t>do </a:t>
            </a:r>
            <a:r>
              <a:rPr lang="en-US" sz="2000" dirty="0" err="1" smtClean="0">
                <a:solidFill>
                  <a:srgbClr val="C00000"/>
                </a:solidFill>
              </a:rPr>
              <a:t>rasta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bakterija</a:t>
            </a:r>
            <a:r>
              <a:rPr lang="sr-Latn-RS" sz="2000" dirty="0" smtClean="0">
                <a:solidFill>
                  <a:srgbClr val="C00000"/>
                </a:solidFill>
              </a:rPr>
              <a:t> što se uočava kao povećanje </a:t>
            </a:r>
            <a:r>
              <a:rPr lang="en-US" sz="2000" dirty="0" err="1" smtClean="0">
                <a:solidFill>
                  <a:srgbClr val="C00000"/>
                </a:solidFill>
              </a:rPr>
              <a:t>prečnika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</a:rPr>
              <a:t>kruga</a:t>
            </a:r>
            <a:r>
              <a:rPr lang="sr-Latn-RS" sz="2000" dirty="0" smtClean="0">
                <a:solidFill>
                  <a:srgbClr val="C00000"/>
                </a:solidFill>
              </a:rPr>
              <a:t>.</a:t>
            </a:r>
            <a:endParaRPr lang="en-US" sz="2000" dirty="0" smtClean="0">
              <a:solidFill>
                <a:srgbClr val="C00000"/>
              </a:solidFill>
            </a:endParaRPr>
          </a:p>
          <a:p>
            <a:pPr algn="just"/>
            <a:r>
              <a:rPr lang="en-US" sz="2000" dirty="0" smtClean="0"/>
              <a:t>U </a:t>
            </a:r>
            <a:r>
              <a:rPr lang="en-US" sz="2000" dirty="0" err="1" smtClean="0"/>
              <a:t>skorije</a:t>
            </a:r>
            <a:r>
              <a:rPr lang="en-US" sz="2000" dirty="0" smtClean="0"/>
              <a:t> </a:t>
            </a:r>
            <a:r>
              <a:rPr lang="en-US" sz="2000" dirty="0" err="1" smtClean="0"/>
              <a:t>vrijeme</a:t>
            </a:r>
            <a:r>
              <a:rPr lang="en-US" sz="2000" dirty="0" smtClean="0"/>
              <a:t>, </a:t>
            </a:r>
            <a:r>
              <a:rPr lang="en-US" sz="2000" dirty="0" err="1" smtClean="0"/>
              <a:t>masena</a:t>
            </a:r>
            <a:r>
              <a:rPr lang="en-US" sz="2000" dirty="0" smtClean="0"/>
              <a:t> </a:t>
            </a:r>
            <a:r>
              <a:rPr lang="en-US" sz="2000" dirty="0" err="1" smtClean="0"/>
              <a:t>spektrometrija</a:t>
            </a:r>
            <a:r>
              <a:rPr lang="en-US" sz="2000" dirty="0" smtClean="0"/>
              <a:t> se </a:t>
            </a:r>
            <a:r>
              <a:rPr lang="en-US" sz="2000" dirty="0" err="1" smtClean="0"/>
              <a:t>koristi</a:t>
            </a:r>
            <a:r>
              <a:rPr lang="en-US" sz="2000" dirty="0" smtClean="0"/>
              <a:t> </a:t>
            </a:r>
            <a:r>
              <a:rPr lang="en-US" sz="2000" dirty="0" err="1" smtClean="0"/>
              <a:t>kao</a:t>
            </a:r>
            <a:r>
              <a:rPr lang="en-US" sz="2000" dirty="0" smtClean="0"/>
              <a:t> </a:t>
            </a:r>
            <a:r>
              <a:rPr lang="en-US" sz="2000" dirty="0" err="1" smtClean="0"/>
              <a:t>rutinska</a:t>
            </a:r>
            <a:r>
              <a:rPr lang="en-US" sz="2000" dirty="0" smtClean="0"/>
              <a:t> </a:t>
            </a:r>
            <a:r>
              <a:rPr lang="en-US" sz="2000" dirty="0" err="1" smtClean="0"/>
              <a:t>metoda</a:t>
            </a:r>
            <a:r>
              <a:rPr lang="en-US" sz="2000" dirty="0" smtClean="0"/>
              <a:t> </a:t>
            </a:r>
            <a:r>
              <a:rPr lang="en-US" sz="2000" dirty="0" err="1" smtClean="0"/>
              <a:t>za</a:t>
            </a:r>
            <a:r>
              <a:rPr lang="en-US" sz="2000" dirty="0" smtClean="0"/>
              <a:t> screening</a:t>
            </a:r>
            <a:r>
              <a:rPr lang="sr-Latn-RS" sz="2000" dirty="0" smtClean="0"/>
              <a:t> </a:t>
            </a:r>
            <a:r>
              <a:rPr lang="en-US" sz="2000" dirty="0" err="1" smtClean="0"/>
              <a:t>testove</a:t>
            </a:r>
            <a:r>
              <a:rPr lang="en-US" sz="2000" dirty="0" smtClean="0"/>
              <a:t> </a:t>
            </a:r>
            <a:r>
              <a:rPr lang="en-US" sz="2000" dirty="0" err="1" smtClean="0"/>
              <a:t>kod</a:t>
            </a:r>
            <a:r>
              <a:rPr lang="en-US" sz="2000" dirty="0" smtClean="0"/>
              <a:t> </a:t>
            </a:r>
            <a:r>
              <a:rPr lang="en-US" sz="2000" dirty="0" err="1" smtClean="0"/>
              <a:t>novorođenčadi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0" y="4495800"/>
            <a:ext cx="2816596" cy="16155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9400" y="4568760"/>
            <a:ext cx="1597290" cy="22130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76460" y="6147956"/>
            <a:ext cx="4367540" cy="53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27021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001000" cy="10668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sr-Latn-RS" sz="2400" b="1" dirty="0" smtClean="0">
                <a:solidFill>
                  <a:schemeClr val="tx1"/>
                </a:solidFill>
                <a:effectLst/>
              </a:rPr>
              <a:t/>
            </a:r>
            <a:br>
              <a:rPr lang="sr-Latn-RS" sz="2400" b="1" dirty="0" smtClean="0">
                <a:solidFill>
                  <a:schemeClr val="tx1"/>
                </a:solidFill>
                <a:effectLst/>
              </a:rPr>
            </a:br>
            <a:r>
              <a:rPr lang="en-US" sz="2400" u="sng" dirty="0" smtClean="0">
                <a:solidFill>
                  <a:schemeClr val="tx1"/>
                </a:solidFill>
                <a:effectLst/>
              </a:rPr>
              <a:t>G</a:t>
            </a:r>
            <a:r>
              <a:rPr lang="sr-Latn-RS" sz="2400" u="sng" dirty="0" smtClean="0">
                <a:solidFill>
                  <a:schemeClr val="tx1"/>
                </a:solidFill>
                <a:effectLst/>
              </a:rPr>
              <a:t>enetičkim testiranjem </a:t>
            </a:r>
            <a:r>
              <a:rPr lang="sr-Latn-RS" sz="2400" dirty="0" smtClean="0">
                <a:solidFill>
                  <a:schemeClr val="tx1"/>
                </a:solidFill>
                <a:effectLst/>
              </a:rPr>
              <a:t>se otkrivaju promene na hromozomima, genima ili njihovim produktima - proteinima.</a:t>
            </a:r>
            <a:endParaRPr lang="en-US" sz="24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752600"/>
            <a:ext cx="8686800" cy="4267199"/>
          </a:xfrm>
        </p:spPr>
        <p:txBody>
          <a:bodyPr>
            <a:normAutofit lnSpcReduction="10000"/>
          </a:bodyPr>
          <a:lstStyle/>
          <a:p>
            <a:pPr algn="just"/>
            <a:endParaRPr lang="sr-Latn-RS" sz="2000" b="1" dirty="0" smtClean="0"/>
          </a:p>
          <a:p>
            <a:pPr algn="just"/>
            <a:r>
              <a:rPr lang="en-US" sz="2400" b="1" dirty="0" smtClean="0"/>
              <a:t>M</a:t>
            </a:r>
            <a:r>
              <a:rPr lang="sr-Latn-RS" sz="2400" b="1" dirty="0" smtClean="0"/>
              <a:t>olekularni genetički testovi </a:t>
            </a:r>
            <a:r>
              <a:rPr lang="sr-Latn-RS" sz="2400" dirty="0" smtClean="0"/>
              <a:t>(ispitivanje pojedinačnih gena ili kratkih lanaca DNK) - otkrivaju mutacije koje dovode do genetičkih poremećaja.</a:t>
            </a:r>
          </a:p>
          <a:p>
            <a:pPr algn="just"/>
            <a:endParaRPr lang="sr-Latn-RS" sz="2400" b="1" dirty="0" smtClean="0"/>
          </a:p>
          <a:p>
            <a:pPr algn="just"/>
            <a:r>
              <a:rPr lang="en-US" sz="2400" b="1" dirty="0" smtClean="0"/>
              <a:t>A</a:t>
            </a:r>
            <a:r>
              <a:rPr lang="sr-Latn-RS" sz="2400" b="1" dirty="0" smtClean="0"/>
              <a:t>naliza hromozoma </a:t>
            </a:r>
            <a:r>
              <a:rPr lang="sr-Latn-RS" sz="2400" dirty="0" smtClean="0"/>
              <a:t>(analiza hromozoma ili dužih lanaca DNK) - otkriva promene u broju ili strukturi hromozoma.</a:t>
            </a:r>
          </a:p>
          <a:p>
            <a:pPr algn="just"/>
            <a:endParaRPr lang="sr-Latn-RS" sz="2400" b="1" dirty="0" smtClean="0"/>
          </a:p>
          <a:p>
            <a:pPr algn="just"/>
            <a:r>
              <a:rPr lang="en-US" sz="2400" b="1" dirty="0" smtClean="0"/>
              <a:t>B</a:t>
            </a:r>
            <a:r>
              <a:rPr lang="sr-Latn-RS" sz="2400" b="1" dirty="0" smtClean="0"/>
              <a:t>iohemijski testovi </a:t>
            </a:r>
            <a:r>
              <a:rPr lang="sr-Latn-RS" sz="2400" dirty="0" smtClean="0"/>
              <a:t>ispituju količinu ili nivo aktivnosti proteina, a njihove abnormalnosti mogu ukazati na promene u DNK koje uzrokuju određene genetske poremećaje.</a:t>
            </a:r>
            <a:endParaRPr lang="en-US" sz="2400" b="1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215" y="228600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sr-Latn-RS" sz="2400" dirty="0" smtClean="0">
                <a:solidFill>
                  <a:schemeClr val="tx1"/>
                </a:solidFill>
              </a:rPr>
              <a:t>Neonatalni skrining na Cističnu fibrozu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97215" y="1828800"/>
            <a:ext cx="8153400" cy="4191000"/>
          </a:xfrm>
        </p:spPr>
        <p:txBody>
          <a:bodyPr>
            <a:normAutofit fontScale="92500" lnSpcReduction="20000"/>
          </a:bodyPr>
          <a:lstStyle/>
          <a:p>
            <a:r>
              <a:rPr lang="sr-Latn-RS" sz="2400" dirty="0" smtClean="0"/>
              <a:t>Određivanje iz kapilarne krvi novorođenčeta: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Latn-RS" sz="2400" b="1" dirty="0" smtClean="0"/>
              <a:t>imunoreaktivnog tripsinogena </a:t>
            </a:r>
            <a:r>
              <a:rPr lang="sr-Latn-RS" sz="2400" dirty="0" smtClean="0"/>
              <a:t>(IRT)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Latn-RS" sz="2400" b="1" dirty="0" smtClean="0"/>
              <a:t>pankreas udruženog proteina </a:t>
            </a:r>
            <a:r>
              <a:rPr lang="sr-Latn-RS" sz="2400" dirty="0" smtClean="0"/>
              <a:t>(PAP).</a:t>
            </a:r>
          </a:p>
          <a:p>
            <a:pPr marL="0" indent="0">
              <a:buNone/>
            </a:pPr>
            <a:endParaRPr lang="sr-Latn-RS" sz="2400" dirty="0" smtClean="0"/>
          </a:p>
          <a:p>
            <a:pPr algn="just"/>
            <a:r>
              <a:rPr lang="sr-Latn-RS" sz="2400" dirty="0" smtClean="0"/>
              <a:t>U prvoj nedelji života, u </a:t>
            </a:r>
            <a:r>
              <a:rPr lang="sr-Latn-RS" sz="2400" dirty="0" smtClean="0">
                <a:solidFill>
                  <a:srgbClr val="7030A0"/>
                </a:solidFill>
              </a:rPr>
              <a:t>okviru Gatrijevog testa</a:t>
            </a:r>
            <a:r>
              <a:rPr lang="sr-Latn-RS" sz="2400" dirty="0" smtClean="0"/>
              <a:t>, se određuje IRT. Ako su vrednosti IRT povišene iz iste kapi krvi se radi i PAP. </a:t>
            </a:r>
          </a:p>
          <a:p>
            <a:pPr marL="0" indent="0" algn="just">
              <a:buNone/>
            </a:pPr>
            <a:endParaRPr lang="sr-Latn-RS" sz="2400" dirty="0" smtClean="0"/>
          </a:p>
          <a:p>
            <a:pPr algn="just"/>
            <a:r>
              <a:rPr lang="sr-Latn-RS" sz="2400" dirty="0" smtClean="0"/>
              <a:t>Ako su vrednosti i dalje iznad referentnih, ponavlja se analiza IRT u četvrtoj nedelji života.</a:t>
            </a:r>
            <a:r>
              <a:rPr lang="sr-Latn-RS" dirty="0" smtClean="0"/>
              <a:t> </a:t>
            </a:r>
          </a:p>
          <a:p>
            <a:pPr marL="0" indent="0" algn="just">
              <a:buNone/>
            </a:pPr>
            <a:endParaRPr lang="sr-Latn-RS" dirty="0" smtClean="0"/>
          </a:p>
          <a:p>
            <a:pPr algn="just"/>
            <a:r>
              <a:rPr lang="sr-Latn-RS" sz="2400" dirty="0" smtClean="0"/>
              <a:t>U slučaju pozitivnog skrininga, određuju se i hloridi u znoju.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3255103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66800" y="228600"/>
            <a:ext cx="4648200" cy="685800"/>
          </a:xfrm>
          <a:noFill/>
        </p:spPr>
        <p:txBody>
          <a:bodyPr>
            <a:no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effectLst/>
              </a:rPr>
              <a:t>R</a:t>
            </a:r>
            <a:r>
              <a:rPr lang="sr-Latn-RS" sz="2400" dirty="0" smtClean="0">
                <a:solidFill>
                  <a:schemeClr val="tx1"/>
                </a:solidFill>
                <a:effectLst/>
              </a:rPr>
              <a:t>ano otkrivanje oštećenja sluha </a:t>
            </a:r>
            <a:br>
              <a:rPr lang="sr-Latn-RS" sz="2400" dirty="0" smtClean="0">
                <a:solidFill>
                  <a:schemeClr val="tx1"/>
                </a:solidFill>
                <a:effectLst/>
              </a:rPr>
            </a:br>
            <a:r>
              <a:rPr lang="sr-Latn-RS" sz="2400" dirty="0" smtClean="0">
                <a:solidFill>
                  <a:schemeClr val="tx1"/>
                </a:solidFill>
                <a:effectLst/>
              </a:rPr>
              <a:t>kod novorođenčadi</a:t>
            </a:r>
            <a:endParaRPr lang="en-US" sz="24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524000"/>
            <a:ext cx="8686800" cy="5334000"/>
          </a:xfrm>
        </p:spPr>
        <p:txBody>
          <a:bodyPr>
            <a:normAutofit/>
          </a:bodyPr>
          <a:lstStyle/>
          <a:p>
            <a:pPr algn="just"/>
            <a:r>
              <a:rPr lang="en-US" sz="2000" u="sng" dirty="0" smtClean="0">
                <a:solidFill>
                  <a:srgbClr val="00B050"/>
                </a:solidFill>
              </a:rPr>
              <a:t>S</a:t>
            </a:r>
            <a:r>
              <a:rPr lang="sr-Latn-RS" sz="2000" u="sng" dirty="0" smtClean="0">
                <a:solidFill>
                  <a:srgbClr val="00B050"/>
                </a:solidFill>
              </a:rPr>
              <a:t>krining sluha</a:t>
            </a:r>
            <a:r>
              <a:rPr lang="sr-Latn-RS" sz="2000" dirty="0" smtClean="0">
                <a:solidFill>
                  <a:srgbClr val="00B050"/>
                </a:solidFill>
              </a:rPr>
              <a:t> se izvodi TEOAE metodom kojom se beleži otoakustička emisija, a izvodi se postavljanjem mekane olive u spoljašnji ušni kanal bebe i registrovanjem signala na aparatu.</a:t>
            </a:r>
          </a:p>
          <a:p>
            <a:pPr algn="just">
              <a:buNone/>
            </a:pPr>
            <a:endParaRPr lang="sr-Latn-RS" sz="2000" dirty="0" smtClean="0"/>
          </a:p>
          <a:p>
            <a:pPr algn="just"/>
            <a:r>
              <a:rPr lang="en-US" sz="2000" dirty="0" smtClean="0">
                <a:solidFill>
                  <a:srgbClr val="0070C0"/>
                </a:solidFill>
              </a:rPr>
              <a:t>S</a:t>
            </a:r>
            <a:r>
              <a:rPr lang="sr-Latn-RS" sz="2000" dirty="0" smtClean="0">
                <a:solidFill>
                  <a:srgbClr val="0070C0"/>
                </a:solidFill>
              </a:rPr>
              <a:t>krining sluha na rođenju otkriva samo decu kod kojih je oštećenje sluha </a:t>
            </a:r>
            <a:r>
              <a:rPr lang="sr-Latn-RS" sz="2000" u="sng" dirty="0" smtClean="0">
                <a:solidFill>
                  <a:srgbClr val="0070C0"/>
                </a:solidFill>
              </a:rPr>
              <a:t>urođeno</a:t>
            </a:r>
            <a:r>
              <a:rPr lang="sr-Latn-RS" sz="2000" dirty="0" smtClean="0">
                <a:solidFill>
                  <a:srgbClr val="0070C0"/>
                </a:solidFill>
              </a:rPr>
              <a:t>.</a:t>
            </a:r>
          </a:p>
          <a:p>
            <a:pPr algn="just"/>
            <a:endParaRPr lang="sr-Latn-RS" sz="2000" dirty="0" smtClean="0"/>
          </a:p>
          <a:p>
            <a:pPr algn="just"/>
            <a:r>
              <a:rPr lang="en-US" sz="2000" dirty="0" smtClean="0"/>
              <a:t>I</a:t>
            </a:r>
            <a:r>
              <a:rPr lang="sr-Latn-RS" sz="2000" dirty="0" smtClean="0"/>
              <a:t>nicijalni skrining test bi trebalo uraditi u porodilištu svim bebama, bez obzira na faktore rizika za oštećenje sluha. </a:t>
            </a:r>
          </a:p>
          <a:p>
            <a:pPr algn="just">
              <a:buNone/>
            </a:pPr>
            <a:endParaRPr lang="sr-Latn-RS" sz="2000" dirty="0" smtClean="0"/>
          </a:p>
          <a:p>
            <a:pPr algn="just"/>
            <a:r>
              <a:rPr lang="en-US" sz="2000" dirty="0" smtClean="0"/>
              <a:t>K</a:t>
            </a:r>
            <a:r>
              <a:rPr lang="sr-Latn-RS" sz="2000" dirty="0" smtClean="0"/>
              <a:t>od dece koja su sa rizikom za oštećenje sluha potrebno je i dalje praćenje </a:t>
            </a:r>
            <a:r>
              <a:rPr lang="en-US" sz="2000" dirty="0" smtClean="0"/>
              <a:t>(3-6 </a:t>
            </a:r>
            <a:r>
              <a:rPr lang="en-US" sz="2000" dirty="0" err="1" smtClean="0"/>
              <a:t>meseci</a:t>
            </a:r>
            <a:r>
              <a:rPr lang="en-US" sz="2000" dirty="0" smtClean="0"/>
              <a:t>) </a:t>
            </a:r>
            <a:r>
              <a:rPr lang="sr-Latn-RS" sz="2000" dirty="0" smtClean="0"/>
              <a:t>i ispitivanje sluha, iako su prošla inicijalni test u porodilištu,</a:t>
            </a:r>
            <a:r>
              <a:rPr lang="en-US" sz="2000" dirty="0" smtClean="0"/>
              <a:t> </a:t>
            </a:r>
            <a:r>
              <a:rPr lang="sr-Latn-RS" sz="2000" dirty="0" err="1" smtClean="0"/>
              <a:t>z</a:t>
            </a:r>
            <a:r>
              <a:rPr lang="en-US" sz="2000" dirty="0" smtClean="0"/>
              <a:t>bog </a:t>
            </a:r>
            <a:r>
              <a:rPr lang="en-US" sz="2000" dirty="0" err="1" smtClean="0"/>
              <a:t>mogu</a:t>
            </a:r>
            <a:r>
              <a:rPr lang="sr-Latn-RS" sz="2000" dirty="0" smtClean="0"/>
              <a:t>ćeg </a:t>
            </a:r>
            <a:r>
              <a:rPr lang="sr-Latn-RS" sz="2000" b="1" dirty="0" smtClean="0"/>
              <a:t>odloženog oštećenja sluha </a:t>
            </a:r>
            <a:r>
              <a:rPr lang="sr-Latn-RS" sz="2000" dirty="0" smtClean="0"/>
              <a:t>– </a:t>
            </a:r>
            <a:r>
              <a:rPr lang="sr-Latn-RS" sz="2000" dirty="0" smtClean="0">
                <a:solidFill>
                  <a:srgbClr val="7030A0"/>
                </a:solidFill>
              </a:rPr>
              <a:t>prematurusi, deca sa teškom asfiksijom na rođenju, deca sa urođenim anomalijama, sindromska oboljenja, deca sa preležanim bakterijskim meningitisom, i dr.</a:t>
            </a:r>
          </a:p>
          <a:p>
            <a:pPr algn="just"/>
            <a:endParaRPr lang="sr-Latn-RS" sz="2000" dirty="0" smtClean="0"/>
          </a:p>
          <a:p>
            <a:pPr algn="just"/>
            <a:endParaRPr lang="sr-Latn-RS" sz="2000" dirty="0" smtClean="0"/>
          </a:p>
          <a:p>
            <a:pPr algn="just"/>
            <a:endParaRPr lang="en-US" sz="2400" dirty="0"/>
          </a:p>
        </p:txBody>
      </p:sp>
      <p:pic>
        <p:nvPicPr>
          <p:cNvPr id="2050" name="Picture 2" descr="http://sajberuvce.org/wp-content/uploads/2016/04/0022439_accuscreen-teoae-newborn-hearing-screening-device-300x13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0"/>
            <a:ext cx="2971800" cy="14478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533400"/>
            <a:ext cx="5791200" cy="508464"/>
          </a:xfrm>
          <a:noFill/>
        </p:spPr>
        <p:txBody>
          <a:bodyPr>
            <a:normAutofit/>
          </a:bodyPr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  <a:effectLst/>
              </a:rPr>
              <a:t>Rano</a:t>
            </a:r>
            <a:r>
              <a:rPr lang="en-US" sz="2400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effectLst/>
              </a:rPr>
              <a:t>otkrivanje</a:t>
            </a:r>
            <a:r>
              <a:rPr lang="en-US" sz="2400" dirty="0" smtClean="0">
                <a:solidFill>
                  <a:schemeClr val="tx1"/>
                </a:solidFill>
                <a:effectLst/>
              </a:rPr>
              <a:t> o</a:t>
            </a:r>
            <a:r>
              <a:rPr lang="sr-Latn-RS" sz="2400" dirty="0" smtClean="0">
                <a:solidFill>
                  <a:schemeClr val="tx1"/>
                </a:solidFill>
                <a:effectLst/>
              </a:rPr>
              <a:t>štećenja vida</a:t>
            </a:r>
            <a:endParaRPr lang="en-US" sz="24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447800"/>
            <a:ext cx="8763000" cy="5181600"/>
          </a:xfrm>
        </p:spPr>
        <p:txBody>
          <a:bodyPr>
            <a:normAutofit fontScale="85000" lnSpcReduction="10000"/>
          </a:bodyPr>
          <a:lstStyle/>
          <a:p>
            <a:pPr algn="just"/>
            <a:endParaRPr lang="sr-Latn-RS" sz="2400" b="1" u="sng" dirty="0" smtClean="0"/>
          </a:p>
          <a:p>
            <a:pPr algn="just"/>
            <a:r>
              <a:rPr lang="en-US" sz="2400" u="sng" dirty="0" smtClean="0">
                <a:solidFill>
                  <a:srgbClr val="7030A0"/>
                </a:solidFill>
              </a:rPr>
              <a:t>R</a:t>
            </a:r>
            <a:r>
              <a:rPr lang="sr-Latn-RS" sz="2400" u="sng" dirty="0" smtClean="0">
                <a:solidFill>
                  <a:srgbClr val="7030A0"/>
                </a:solidFill>
              </a:rPr>
              <a:t>ano otkrivanje oštećenja vida</a:t>
            </a:r>
            <a:r>
              <a:rPr lang="sr-Latn-RS" sz="2400" dirty="0" smtClean="0">
                <a:solidFill>
                  <a:srgbClr val="7030A0"/>
                </a:solidFill>
              </a:rPr>
              <a:t> se za sada sprovodi kod prevremeno rođene dece koja imaju manje od 2000 grama ili su rođena pre 36. nedelje gestacije, a imaju rizk za oštećenje vida (boravak u inkubatoru i neadekvatan razvoj krvne mreže u oku).</a:t>
            </a:r>
          </a:p>
          <a:p>
            <a:pPr algn="just">
              <a:buNone/>
            </a:pPr>
            <a:endParaRPr lang="sr-Latn-RS" sz="2400" dirty="0" smtClean="0"/>
          </a:p>
          <a:p>
            <a:pPr algn="just"/>
            <a:r>
              <a:rPr lang="en-US" sz="2400" dirty="0" smtClean="0"/>
              <a:t>U</a:t>
            </a:r>
            <a:r>
              <a:rPr lang="sr-Latn-RS" sz="2400" dirty="0" smtClean="0"/>
              <a:t> neonatalnom periodu pregled oka podrazumeva inspekciju oka i ispitivanje crvenog refleksa, a ponavlja se u 6. nedelji po rođenju (kongenitalna katarakta).</a:t>
            </a:r>
          </a:p>
          <a:p>
            <a:pPr algn="just"/>
            <a:endParaRPr lang="sr-Latn-RS" sz="2400" dirty="0" smtClean="0"/>
          </a:p>
          <a:p>
            <a:pPr algn="just"/>
            <a:r>
              <a:rPr lang="sr-Latn-RS" sz="2400" dirty="0" smtClean="0"/>
              <a:t>Kod porodične istorije slepila ili slabovidosti, urođene katarakte, razrokosti, retinoblastoma, metaboličkih i genetskih bolesti, deca sa IUZ ili neurološkim problemima, sistemskim bolestima udruženim sa oštećenjem oka, zahtevaju pregled na rođenju, u 6. i najkasnije do kraja 9. meseca života.</a:t>
            </a:r>
          </a:p>
          <a:p>
            <a:pPr algn="just"/>
            <a:endParaRPr lang="sr-Latn-RS" sz="2400" dirty="0" smtClean="0"/>
          </a:p>
          <a:p>
            <a:pPr algn="just"/>
            <a:r>
              <a:rPr lang="en-US" sz="2400" dirty="0" smtClean="0"/>
              <a:t>R</a:t>
            </a:r>
            <a:r>
              <a:rPr lang="sr-Latn-RS" sz="2400" dirty="0" smtClean="0"/>
              <a:t>edovni pregled oftalmologa je predviđen sa dve godine života i pred upis u školu.</a:t>
            </a:r>
          </a:p>
          <a:p>
            <a:pPr algn="just"/>
            <a:endParaRPr lang="en-US" sz="2400" b="1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864" indent="0" algn="just" eaLnBrk="1" fontAlgn="auto" hangingPunct="1">
              <a:spcAft>
                <a:spcPts val="0"/>
              </a:spcAft>
              <a:defRPr/>
            </a:pPr>
            <a:r>
              <a:rPr lang="sr-Latn-RS" sz="2400" dirty="0" smtClean="0">
                <a:solidFill>
                  <a:schemeClr val="tx1"/>
                </a:solidFill>
                <a:effectLst/>
              </a:rPr>
              <a:t>Ukratko o skriningu:</a:t>
            </a:r>
            <a:endParaRPr lang="en-US" sz="2400" dirty="0">
              <a:solidFill>
                <a:schemeClr val="tx1"/>
              </a:solidFill>
              <a:effectLst/>
            </a:endParaRPr>
          </a:p>
        </p:txBody>
      </p:sp>
      <p:sp>
        <p:nvSpPr>
          <p:cNvPr id="26627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371600"/>
            <a:ext cx="8534400" cy="51816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endParaRPr lang="sr-Latn-CS" sz="2400" b="1" dirty="0" smtClean="0"/>
          </a:p>
          <a:p>
            <a:pPr algn="just" eaLnBrk="1" hangingPunct="1"/>
            <a:r>
              <a:rPr lang="sr-Latn-CS" sz="2400" dirty="0" smtClean="0"/>
              <a:t>Genetički skrining predstavlja visok nivo organizacije zdravlja.</a:t>
            </a:r>
          </a:p>
          <a:p>
            <a:pPr algn="just" eaLnBrk="1" hangingPunct="1">
              <a:buNone/>
            </a:pPr>
            <a:endParaRPr lang="sr-Latn-CS" sz="2400" dirty="0" smtClean="0"/>
          </a:p>
          <a:p>
            <a:pPr algn="just" eaLnBrk="1" hangingPunct="1"/>
            <a:r>
              <a:rPr lang="sr-Latn-CS" sz="2400" dirty="0" smtClean="0"/>
              <a:t>Skrining testovi su kreirani da otkriju genetske bolesti čoveka u stadijumu pre pojave simtoma, ili da izdvajaju individue sa visokim rizikom.</a:t>
            </a:r>
          </a:p>
          <a:p>
            <a:pPr algn="just" eaLnBrk="1" hangingPunct="1">
              <a:buNone/>
            </a:pPr>
            <a:r>
              <a:rPr lang="en-US" sz="2400" dirty="0" smtClean="0"/>
              <a:t> </a:t>
            </a:r>
            <a:endParaRPr lang="sr-Latn-CS" sz="2400" dirty="0" smtClean="0"/>
          </a:p>
          <a:p>
            <a:pPr algn="just" eaLnBrk="1" hangingPunct="1"/>
            <a:r>
              <a:rPr lang="sr-Latn-CS" sz="2400" dirty="0" smtClean="0"/>
              <a:t>Skrining testovi su neinvazivni i sprovode se unutar određene populacije.</a:t>
            </a:r>
          </a:p>
          <a:p>
            <a:pPr algn="just" eaLnBrk="1" hangingPunct="1">
              <a:buNone/>
            </a:pPr>
            <a:endParaRPr lang="sr-Latn-CS" sz="2400" dirty="0" smtClean="0"/>
          </a:p>
          <a:p>
            <a:pPr algn="just" eaLnBrk="1" hangingPunct="1"/>
            <a:r>
              <a:rPr lang="sr-Latn-CS" sz="2400" dirty="0" smtClean="0"/>
              <a:t>U tumačenju rezultata skrining testova moraju se uzeti u obzir lažno-pozitivni odnosno lažno-negativni rezultati.</a:t>
            </a:r>
          </a:p>
          <a:p>
            <a:pPr algn="just" eaLnBrk="1" hangingPunct="1">
              <a:buNone/>
            </a:pPr>
            <a:endParaRPr lang="sr-Latn-CS" sz="2400" dirty="0" smtClean="0"/>
          </a:p>
          <a:p>
            <a:pPr algn="just" eaLnBrk="1" hangingPunct="1"/>
            <a:r>
              <a:rPr lang="sr-Latn-CS" sz="2400" dirty="0" smtClean="0"/>
              <a:t>Broj i tip skrining testova koji se primenjuju zavise od socijalnih, etičkih i političkih stavova jedne zemlje.</a:t>
            </a:r>
          </a:p>
          <a:p>
            <a:pPr algn="just" eaLnBrk="1" hangingPunct="1">
              <a:buFont typeface="Wingdings 2" pitchFamily="18" charset="2"/>
              <a:buNone/>
            </a:pPr>
            <a:endParaRPr lang="en-US" sz="2400" b="1" dirty="0" smtClean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7696200" cy="786936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sz="2400" u="sng" dirty="0" smtClean="0">
                <a:solidFill>
                  <a:schemeClr val="tx1"/>
                </a:solidFill>
                <a:effectLst/>
              </a:rPr>
              <a:t>G</a:t>
            </a:r>
            <a:r>
              <a:rPr lang="sr-Latn-RS" sz="2400" u="sng" dirty="0" smtClean="0">
                <a:solidFill>
                  <a:schemeClr val="tx1"/>
                </a:solidFill>
                <a:effectLst/>
              </a:rPr>
              <a:t>enetički skrining</a:t>
            </a:r>
            <a:r>
              <a:rPr lang="sr-Latn-RS" sz="2400" dirty="0" smtClean="0">
                <a:solidFill>
                  <a:schemeClr val="tx1"/>
                </a:solidFill>
                <a:effectLst/>
              </a:rPr>
              <a:t> </a:t>
            </a:r>
            <a:r>
              <a:rPr lang="sr-Latn-CS" sz="2400" dirty="0" smtClean="0">
                <a:solidFill>
                  <a:schemeClr val="tx1"/>
                </a:solidFill>
                <a:effectLst/>
              </a:rPr>
              <a:t>predstavlja značajan oblik zaštite zdravlja</a:t>
            </a:r>
            <a:br>
              <a:rPr lang="sr-Latn-CS" sz="2400" dirty="0" smtClean="0">
                <a:solidFill>
                  <a:schemeClr val="tx1"/>
                </a:solidFill>
                <a:effectLst/>
              </a:rPr>
            </a:br>
            <a:r>
              <a:rPr lang="sr-Latn-CS" sz="2400" dirty="0" smtClean="0">
                <a:solidFill>
                  <a:schemeClr val="tx1"/>
                </a:solidFill>
                <a:effectLst/>
              </a:rPr>
              <a:t> jedne nacije.</a:t>
            </a:r>
            <a:endParaRPr lang="en-US" sz="24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828800"/>
            <a:ext cx="8229600" cy="4038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r-Latn-CS" sz="2400" b="1" dirty="0" smtClean="0"/>
              <a:t>	</a:t>
            </a:r>
          </a:p>
          <a:p>
            <a:pPr>
              <a:buNone/>
            </a:pPr>
            <a:r>
              <a:rPr lang="sr-Latn-CS" sz="2400" b="1" dirty="0" smtClean="0">
                <a:solidFill>
                  <a:srgbClr val="0070C0"/>
                </a:solidFill>
              </a:rPr>
              <a:t>Genetički skrining </a:t>
            </a:r>
            <a:r>
              <a:rPr lang="sr-Latn-CS" sz="2400" dirty="0" smtClean="0"/>
              <a:t>otkriva genetički status osoba sa:</a:t>
            </a:r>
          </a:p>
          <a:p>
            <a:pPr>
              <a:buNone/>
            </a:pPr>
            <a:endParaRPr lang="sr-Latn-CS" sz="2400" dirty="0" smtClean="0"/>
          </a:p>
          <a:p>
            <a:r>
              <a:rPr lang="sr-Latn-CS" sz="2400" dirty="0" smtClean="0"/>
              <a:t>ispoljenim simptomima</a:t>
            </a:r>
          </a:p>
          <a:p>
            <a:endParaRPr lang="sr-Latn-CS" sz="2400" dirty="0" smtClean="0"/>
          </a:p>
          <a:p>
            <a:r>
              <a:rPr lang="sr-Latn-CS" sz="2400" dirty="0" smtClean="0"/>
              <a:t>visokim rizikom za razvoj neke genetičke bolesti</a:t>
            </a:r>
          </a:p>
          <a:p>
            <a:endParaRPr lang="sr-Latn-CS" sz="2400" dirty="0" smtClean="0"/>
          </a:p>
          <a:p>
            <a:r>
              <a:rPr lang="sr-Latn-CS" sz="2400" dirty="0" smtClean="0"/>
              <a:t>rizikom za nasledno oboljenje kod </a:t>
            </a:r>
            <a:r>
              <a:rPr lang="sr-Latn-CS" sz="2400" dirty="0" smtClean="0"/>
              <a:t>potomaka</a:t>
            </a:r>
            <a:endParaRPr lang="en-US" sz="24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7696200" cy="7620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sr-Latn-CS" sz="2400" dirty="0" smtClean="0">
                <a:solidFill>
                  <a:schemeClr val="tx1"/>
                </a:solidFill>
                <a:effectLst/>
              </a:rPr>
              <a:t>Principi skrininga prema kojima je traganje za genetičkim bolestima opravdano i ekonomično:</a:t>
            </a:r>
            <a:endParaRPr lang="en-US" sz="24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828800"/>
            <a:ext cx="8229600" cy="3429000"/>
          </a:xfrm>
        </p:spPr>
        <p:txBody>
          <a:bodyPr>
            <a:normAutofit lnSpcReduction="10000"/>
          </a:bodyPr>
          <a:lstStyle/>
          <a:p>
            <a:endParaRPr lang="sr-Latn-CS" sz="2400" dirty="0" smtClean="0"/>
          </a:p>
          <a:p>
            <a:r>
              <a:rPr lang="sr-Latn-CS" sz="2400" dirty="0" smtClean="0"/>
              <a:t>Stanje bolesti je ozbiljno i dovoljno učestalo.</a:t>
            </a:r>
          </a:p>
          <a:p>
            <a:endParaRPr lang="sr-Latn-CS" sz="2400" dirty="0" smtClean="0"/>
          </a:p>
          <a:p>
            <a:r>
              <a:rPr lang="sr-Latn-CS" sz="2400" dirty="0" smtClean="0"/>
              <a:t>Pristupačan metod za postavljanje dijagnoze.</a:t>
            </a:r>
          </a:p>
          <a:p>
            <a:endParaRPr lang="sr-Latn-CS" sz="2400" dirty="0" smtClean="0"/>
          </a:p>
          <a:p>
            <a:r>
              <a:rPr lang="sr-Latn-CS" sz="2400" dirty="0" smtClean="0"/>
              <a:t>Moguće uspešno lečenje bolesti.</a:t>
            </a:r>
          </a:p>
          <a:p>
            <a:endParaRPr lang="sr-Latn-CS" sz="2400" dirty="0" smtClean="0"/>
          </a:p>
          <a:p>
            <a:r>
              <a:rPr lang="sr-Latn-CS" sz="2400" dirty="0" smtClean="0"/>
              <a:t>Test je jednostavan za izvođenje,  pouzdan i relativno jeftin.</a:t>
            </a:r>
            <a:endParaRPr lang="en-US" sz="24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524000"/>
            <a:ext cx="8686800" cy="4953317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sr-Latn-CS" sz="2400" i="1" dirty="0" smtClean="0"/>
          </a:p>
          <a:p>
            <a:pPr algn="just">
              <a:buNone/>
            </a:pPr>
            <a:r>
              <a:rPr lang="sr-Latn-CS" sz="2000" b="1" dirty="0" smtClean="0"/>
              <a:t>Senzitivnost (osetljivost) testa </a:t>
            </a:r>
            <a:r>
              <a:rPr lang="sr-Latn-CS" sz="2000" dirty="0" smtClean="0">
                <a:solidFill>
                  <a:srgbClr val="C00000"/>
                </a:solidFill>
              </a:rPr>
              <a:t>je sposobnost da se identifikuju osobe koje poseduju bolest</a:t>
            </a:r>
            <a:r>
              <a:rPr lang="sr-Latn-CS" sz="2000" b="1" dirty="0" smtClean="0">
                <a:solidFill>
                  <a:srgbClr val="FF0000"/>
                </a:solidFill>
              </a:rPr>
              <a:t> </a:t>
            </a:r>
            <a:r>
              <a:rPr lang="sr-Latn-CS" sz="2000" dirty="0" smtClean="0"/>
              <a:t>i predstavlja proporciju obolelih individua kod kojih je test </a:t>
            </a:r>
            <a:r>
              <a:rPr lang="sr-Latn-CS" sz="2000" u="sng" dirty="0" smtClean="0"/>
              <a:t>pozitivan.</a:t>
            </a:r>
          </a:p>
          <a:p>
            <a:pPr algn="just">
              <a:buNone/>
            </a:pPr>
            <a:endParaRPr lang="sr-Latn-CS" sz="2000" b="1" dirty="0" smtClean="0"/>
          </a:p>
          <a:p>
            <a:pPr algn="just">
              <a:buNone/>
            </a:pPr>
            <a:r>
              <a:rPr lang="sr-Latn-CS" sz="2000" b="1" dirty="0" smtClean="0"/>
              <a:t>Specifičnost testa </a:t>
            </a:r>
            <a:r>
              <a:rPr lang="sr-Latn-CS" sz="2000" dirty="0" smtClean="0">
                <a:solidFill>
                  <a:srgbClr val="7030A0"/>
                </a:solidFill>
              </a:rPr>
              <a:t>je sposobnost da se identifikuju osobe koje </a:t>
            </a:r>
            <a:r>
              <a:rPr lang="sr-Latn-RS" sz="2000" dirty="0" smtClean="0">
                <a:solidFill>
                  <a:srgbClr val="7030A0"/>
                </a:solidFill>
              </a:rPr>
              <a:t>ne poseduju bolest</a:t>
            </a:r>
            <a:r>
              <a:rPr lang="sr-Latn-RS" sz="2000" b="1" dirty="0" smtClean="0">
                <a:solidFill>
                  <a:srgbClr val="7030A0"/>
                </a:solidFill>
              </a:rPr>
              <a:t> </a:t>
            </a:r>
            <a:r>
              <a:rPr lang="sr-Latn-RS" sz="2000" dirty="0" smtClean="0"/>
              <a:t>i predstavlja </a:t>
            </a:r>
            <a:r>
              <a:rPr lang="sr-Latn-CS" sz="2000" dirty="0" smtClean="0"/>
              <a:t>proporciju individua kloje nisu obolele i kod kojih je test </a:t>
            </a:r>
            <a:r>
              <a:rPr lang="sr-Latn-CS" sz="2000" u="sng" dirty="0" smtClean="0"/>
              <a:t>negativan.</a:t>
            </a:r>
          </a:p>
          <a:p>
            <a:pPr algn="just">
              <a:buNone/>
            </a:pPr>
            <a:endParaRPr lang="sr-Latn-CS" sz="2000" dirty="0" smtClean="0"/>
          </a:p>
          <a:p>
            <a:pPr algn="ctr">
              <a:buNone/>
            </a:pPr>
            <a:r>
              <a:rPr lang="sr-Latn-CS" sz="2000" dirty="0" smtClean="0">
                <a:solidFill>
                  <a:srgbClr val="0070C0"/>
                </a:solidFill>
              </a:rPr>
              <a:t>Zbog preklapanja vrednosti testa obolele populacije i populacije koja nije obolela, moraju se uzeti u obzir lažno-negativni i lažno-pozitivni rezultati.</a:t>
            </a:r>
          </a:p>
          <a:p>
            <a:pPr algn="ctr">
              <a:buNone/>
            </a:pPr>
            <a:endParaRPr lang="sr-Latn-CS" sz="2000" dirty="0"/>
          </a:p>
          <a:p>
            <a:pPr algn="just"/>
            <a:r>
              <a:rPr lang="sr-Latn-CS" sz="2000" dirty="0" smtClean="0"/>
              <a:t>kod </a:t>
            </a:r>
            <a:r>
              <a:rPr lang="sr-Latn-CS" sz="2000" dirty="0" smtClean="0"/>
              <a:t>niske stope senzitivnosti povećana je </a:t>
            </a:r>
            <a:r>
              <a:rPr lang="sr-Latn-CS" sz="2000" dirty="0" smtClean="0">
                <a:solidFill>
                  <a:srgbClr val="00B050"/>
                </a:solidFill>
              </a:rPr>
              <a:t>lažno-negativna stopa, </a:t>
            </a:r>
            <a:r>
              <a:rPr lang="sr-Latn-CS" sz="2000" dirty="0" smtClean="0"/>
              <a:t>dok </a:t>
            </a:r>
            <a:endParaRPr lang="sr-Latn-CS" sz="2000" dirty="0" smtClean="0"/>
          </a:p>
          <a:p>
            <a:pPr algn="just"/>
            <a:r>
              <a:rPr lang="sr-Latn-CS" sz="2000" dirty="0" smtClean="0"/>
              <a:t>kod </a:t>
            </a:r>
            <a:r>
              <a:rPr lang="sr-Latn-CS" sz="2000" dirty="0" smtClean="0"/>
              <a:t>niske stope specifičnosti povećana je </a:t>
            </a:r>
            <a:r>
              <a:rPr lang="sr-Latn-CS" sz="2000" dirty="0" smtClean="0">
                <a:solidFill>
                  <a:srgbClr val="C00000"/>
                </a:solidFill>
              </a:rPr>
              <a:t>lažno-pozitivna stopa</a:t>
            </a:r>
            <a:r>
              <a:rPr lang="sr-Latn-CS" sz="2000" dirty="0" smtClean="0"/>
              <a:t>.</a:t>
            </a:r>
            <a:endParaRPr lang="en-US" sz="2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457200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sr-Latn-RS" sz="2400" dirty="0" smtClean="0">
                <a:solidFill>
                  <a:schemeClr val="tx1"/>
                </a:solidFill>
              </a:rPr>
              <a:t>enzitivnost i specifičnost testa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7924800" cy="7620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sr-Latn-CS" sz="2400" dirty="0" smtClean="0">
                <a:solidFill>
                  <a:schemeClr val="tx1"/>
                </a:solidFill>
              </a:rPr>
              <a:t>Genetički skrining podrazumeva sistemsko testiranje na genetičke poremećaje članova određene populacije.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2209800"/>
            <a:ext cx="8229600" cy="4038600"/>
          </a:xfrm>
        </p:spPr>
        <p:txBody>
          <a:bodyPr>
            <a:normAutofit lnSpcReduction="10000"/>
          </a:bodyPr>
          <a:lstStyle/>
          <a:p>
            <a:pPr algn="just"/>
            <a:r>
              <a:rPr lang="sr-Latn-CS" sz="2400" b="1" dirty="0" smtClean="0"/>
              <a:t>Prenatalni skrining -</a:t>
            </a:r>
            <a:r>
              <a:rPr lang="sr-Latn-CS" sz="2400" dirty="0" smtClean="0"/>
              <a:t> otkriva defekte neuralne tube i neke hromozoske </a:t>
            </a:r>
            <a:r>
              <a:rPr lang="en-US" sz="2400" dirty="0" smtClean="0"/>
              <a:t>a</a:t>
            </a:r>
            <a:r>
              <a:rPr lang="sr-Latn-CS" sz="2400" dirty="0" smtClean="0"/>
              <a:t>nomalije </a:t>
            </a:r>
            <a:r>
              <a:rPr lang="sr-Latn-CS" sz="2400" dirty="0" smtClean="0"/>
              <a:t>PRE ROĐENJA (trizomija </a:t>
            </a:r>
            <a:r>
              <a:rPr lang="sr-Latn-CS" sz="2400" dirty="0" smtClean="0"/>
              <a:t>21, 13, 18).</a:t>
            </a:r>
          </a:p>
          <a:p>
            <a:pPr>
              <a:buNone/>
            </a:pPr>
            <a:endParaRPr lang="sr-Latn-CS" sz="2400" dirty="0" smtClean="0"/>
          </a:p>
          <a:p>
            <a:pPr algn="just"/>
            <a:r>
              <a:rPr lang="sr-Latn-CS" sz="2400" b="1" dirty="0" smtClean="0"/>
              <a:t>Neonatalni skrining - </a:t>
            </a:r>
            <a:r>
              <a:rPr lang="sr-Latn-CS" sz="2400" dirty="0" smtClean="0"/>
              <a:t>otkriva nasledne bolesti </a:t>
            </a:r>
            <a:r>
              <a:rPr lang="sr-Latn-CS" sz="2400" dirty="0" smtClean="0"/>
              <a:t>NA ROĐENJU, </a:t>
            </a:r>
            <a:r>
              <a:rPr lang="sr-Latn-CS" sz="2400" dirty="0" smtClean="0"/>
              <a:t>pre pojave simptoma.</a:t>
            </a:r>
          </a:p>
          <a:p>
            <a:endParaRPr lang="sr-Latn-CS" sz="2400" dirty="0" smtClean="0"/>
          </a:p>
          <a:p>
            <a:pPr algn="just"/>
            <a:r>
              <a:rPr lang="sr-Latn-CS" sz="2400" b="1" dirty="0" smtClean="0"/>
              <a:t>Skrining heterozigota - </a:t>
            </a:r>
            <a:r>
              <a:rPr lang="sr-Latn-CS" sz="2400" dirty="0" smtClean="0"/>
              <a:t>testiranje ciljne populacije na prisustvo patološkog gena tj. </a:t>
            </a:r>
            <a:r>
              <a:rPr lang="sr-Latn-CS" sz="2400" dirty="0" smtClean="0">
                <a:solidFill>
                  <a:srgbClr val="C00000"/>
                </a:solidFill>
              </a:rPr>
              <a:t>otkrivanje </a:t>
            </a:r>
            <a:r>
              <a:rPr lang="sr-Latn-CS" sz="2400" dirty="0" smtClean="0">
                <a:solidFill>
                  <a:srgbClr val="C00000"/>
                </a:solidFill>
              </a:rPr>
              <a:t>nosioca </a:t>
            </a:r>
            <a:r>
              <a:rPr lang="sr-Latn-CS" sz="2400" dirty="0" smtClean="0">
                <a:solidFill>
                  <a:srgbClr val="C00000"/>
                </a:solidFill>
              </a:rPr>
              <a:t>mutiranog gena za recesivne bolesti </a:t>
            </a:r>
            <a:r>
              <a:rPr lang="sr-Latn-CS" sz="2400" dirty="0" smtClean="0"/>
              <a:t>(Cistična fibroza, Tay-Sachs, Anemija srpastih ćelija, Talasemija).</a:t>
            </a:r>
            <a:endParaRPr lang="en-US" sz="24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2209800"/>
            <a:ext cx="8763000" cy="3429000"/>
          </a:xfrm>
        </p:spPr>
        <p:txBody>
          <a:bodyPr>
            <a:normAutofit/>
          </a:bodyPr>
          <a:lstStyle/>
          <a:p>
            <a:pPr algn="just"/>
            <a:r>
              <a:rPr lang="sr-Latn-CS" sz="2400" b="1" dirty="0" smtClean="0"/>
              <a:t>Presimptomatski skrining </a:t>
            </a:r>
            <a:r>
              <a:rPr lang="en-US" sz="2400" dirty="0" smtClean="0"/>
              <a:t>(</a:t>
            </a:r>
            <a:r>
              <a:rPr lang="en-US" sz="2400" dirty="0" smtClean="0">
                <a:solidFill>
                  <a:srgbClr val="7030A0"/>
                </a:solidFill>
              </a:rPr>
              <a:t>pre </a:t>
            </a:r>
            <a:r>
              <a:rPr lang="en-US" sz="2400" dirty="0" err="1" smtClean="0">
                <a:solidFill>
                  <a:srgbClr val="7030A0"/>
                </a:solidFill>
              </a:rPr>
              <a:t>pojave</a:t>
            </a:r>
            <a:r>
              <a:rPr lang="en-US" sz="2400" dirty="0" smtClean="0">
                <a:solidFill>
                  <a:srgbClr val="7030A0"/>
                </a:solidFill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</a:rPr>
              <a:t>simptoma</a:t>
            </a:r>
            <a:r>
              <a:rPr lang="en-US" sz="2400" dirty="0" smtClean="0">
                <a:solidFill>
                  <a:srgbClr val="7030A0"/>
                </a:solidFill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</a:rPr>
              <a:t>bolesti</a:t>
            </a:r>
            <a:r>
              <a:rPr lang="en-US" sz="2400" dirty="0" smtClean="0"/>
              <a:t>) </a:t>
            </a:r>
            <a:r>
              <a:rPr lang="sr-Latn-CS" sz="2400" dirty="0" smtClean="0"/>
              <a:t>– otkriva prisustvo defekta specifičnog gena ili genskog produkta, sa rizikom od skoro 100%, da će se razviti određena bolest kasnije u životu</a:t>
            </a:r>
            <a:r>
              <a:rPr lang="en-US" sz="2400" dirty="0" smtClean="0"/>
              <a:t> (</a:t>
            </a:r>
            <a:r>
              <a:rPr lang="en-US" sz="2400" dirty="0" err="1" smtClean="0"/>
              <a:t>Hungtingtonova</a:t>
            </a:r>
            <a:r>
              <a:rPr lang="en-US" sz="2400" dirty="0" smtClean="0"/>
              <a:t> </a:t>
            </a:r>
            <a:r>
              <a:rPr lang="en-US" sz="2400" dirty="0" err="1" smtClean="0"/>
              <a:t>bolest</a:t>
            </a:r>
            <a:r>
              <a:rPr lang="en-US" sz="2400" dirty="0" smtClean="0"/>
              <a:t>, CA </a:t>
            </a:r>
            <a:r>
              <a:rPr lang="en-US" sz="2400" dirty="0" err="1" smtClean="0"/>
              <a:t>dojke</a:t>
            </a:r>
            <a:r>
              <a:rPr lang="en-US" sz="2400" dirty="0" smtClean="0"/>
              <a:t>, </a:t>
            </a:r>
            <a:r>
              <a:rPr lang="en-US" sz="2400" dirty="0" err="1" smtClean="0"/>
              <a:t>debelog</a:t>
            </a:r>
            <a:r>
              <a:rPr lang="en-US" sz="2400" dirty="0" smtClean="0"/>
              <a:t> </a:t>
            </a:r>
            <a:r>
              <a:rPr lang="en-US" sz="2400" dirty="0" err="1" smtClean="0"/>
              <a:t>creva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dr.)</a:t>
            </a:r>
            <a:endParaRPr lang="sr-Latn-CS" sz="2400" dirty="0" smtClean="0"/>
          </a:p>
          <a:p>
            <a:pPr algn="just"/>
            <a:endParaRPr lang="sr-Latn-CS" sz="2400" dirty="0" smtClean="0"/>
          </a:p>
          <a:p>
            <a:pPr algn="just"/>
            <a:r>
              <a:rPr lang="sr-Latn-CS" sz="2400" b="1" dirty="0" smtClean="0"/>
              <a:t>Forenzički skrining </a:t>
            </a:r>
            <a:r>
              <a:rPr lang="sr-Latn-CS" sz="2400" dirty="0" smtClean="0"/>
              <a:t>– analizom DNK sekvenci identifikuje osobe za pravne potrebe. Ovo testiranje se ne koristi za detekciju genskih mutacija.</a:t>
            </a:r>
            <a:endParaRPr lang="en-US" sz="24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763000" cy="1066800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sr-Latn-CS" sz="2400" u="sng" dirty="0" smtClean="0">
                <a:solidFill>
                  <a:schemeClr val="tx1"/>
                </a:solidFill>
                <a:effectLst/>
              </a:rPr>
              <a:t>Prenatalni skrining</a:t>
            </a:r>
            <a:r>
              <a:rPr lang="sr-Latn-CS" sz="2400" dirty="0" smtClean="0">
                <a:solidFill>
                  <a:schemeClr val="tx1"/>
                </a:solidFill>
                <a:effectLst/>
              </a:rPr>
              <a:t> omogućuje izdvajanje visoko rizičnih  trudnoća sa defektom neuralne tube, Down sy i drugim hromozomskim anomalijama.</a:t>
            </a:r>
            <a:endParaRPr lang="en-US" sz="24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46237"/>
            <a:ext cx="8458200" cy="452628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sr-Latn-CS" sz="2400" b="1" dirty="0" smtClean="0"/>
              <a:t>Skrining u prvom trimestru trudnoće (10-13NG)</a:t>
            </a:r>
          </a:p>
          <a:p>
            <a:pPr algn="ctr">
              <a:buNone/>
            </a:pPr>
            <a:r>
              <a:rPr lang="sr-Latn-CS" sz="2400" dirty="0" smtClean="0">
                <a:solidFill>
                  <a:srgbClr val="7030A0"/>
                </a:solidFill>
              </a:rPr>
              <a:t>-kombinovani biohemijski i ultrazvučni test-</a:t>
            </a:r>
          </a:p>
          <a:p>
            <a:pPr algn="just">
              <a:buNone/>
            </a:pPr>
            <a:endParaRPr lang="sr-Latn-CS" sz="2400" dirty="0" smtClean="0"/>
          </a:p>
          <a:p>
            <a:pPr algn="just">
              <a:buNone/>
            </a:pPr>
            <a:r>
              <a:rPr lang="sr-Latn-CS" sz="2400" b="1" dirty="0" smtClean="0"/>
              <a:t>Biohemijski (double) test </a:t>
            </a:r>
            <a:r>
              <a:rPr lang="sr-Latn-CS" sz="2400" dirty="0" smtClean="0"/>
              <a:t>krvi majke meri nivo:</a:t>
            </a:r>
          </a:p>
          <a:p>
            <a:pPr algn="just">
              <a:buNone/>
            </a:pPr>
            <a:endParaRPr lang="sr-Latn-CS" sz="2400" dirty="0" smtClean="0"/>
          </a:p>
          <a:p>
            <a:pPr algn="just"/>
            <a:r>
              <a:rPr lang="sr-Latn-CS" sz="2400" dirty="0" smtClean="0"/>
              <a:t>Slobodnog </a:t>
            </a:r>
            <a:r>
              <a:rPr lang="sr-Latn-CS" sz="2400" b="1" dirty="0" smtClean="0"/>
              <a:t>hCG</a:t>
            </a:r>
            <a:r>
              <a:rPr lang="sr-Latn-CS" sz="2400" dirty="0" smtClean="0"/>
              <a:t>,  hormon koga stvara placenta</a:t>
            </a:r>
          </a:p>
          <a:p>
            <a:pPr algn="just"/>
            <a:endParaRPr lang="sr-Latn-CS" sz="2400" dirty="0" smtClean="0"/>
          </a:p>
          <a:p>
            <a:pPr algn="just"/>
            <a:r>
              <a:rPr lang="sr-Latn-CS" sz="2400" b="1" dirty="0" smtClean="0"/>
              <a:t>PAPP-A</a:t>
            </a:r>
            <a:r>
              <a:rPr lang="sr-Latn-CS" sz="2400" dirty="0" smtClean="0"/>
              <a:t>, proteinski derivat trofoblasta</a:t>
            </a:r>
          </a:p>
          <a:p>
            <a:pPr algn="just"/>
            <a:endParaRPr lang="sr-Latn-CS" sz="2400" dirty="0" smtClean="0"/>
          </a:p>
          <a:p>
            <a:pPr algn="just">
              <a:buNone/>
            </a:pPr>
            <a:r>
              <a:rPr lang="sr-Latn-CS" sz="2400" i="1" dirty="0" smtClean="0"/>
              <a:t>Ako je plod sa Down sy u krvi majke nalazimo dva i više puta povišen nivo hCG-a i za 40% niži nivo PAPP-A.</a:t>
            </a:r>
            <a:endParaRPr lang="en-US" sz="2400" i="1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380737"/>
            <a:ext cx="7848600" cy="685800"/>
          </a:xfrm>
          <a:noFill/>
        </p:spPr>
        <p:txBody>
          <a:bodyPr>
            <a:noAutofit/>
          </a:bodyPr>
          <a:lstStyle/>
          <a:p>
            <a:pPr algn="ctr"/>
            <a:r>
              <a:rPr lang="sr-Latn-CS" sz="2400" u="sng" dirty="0" smtClean="0">
                <a:solidFill>
                  <a:schemeClr val="tx1"/>
                </a:solidFill>
                <a:effectLst/>
              </a:rPr>
              <a:t>Ultrazvučni (UZ) test </a:t>
            </a:r>
            <a:r>
              <a:rPr lang="sr-Latn-CS" sz="2400" dirty="0" smtClean="0">
                <a:solidFill>
                  <a:schemeClr val="tx1"/>
                </a:solidFill>
                <a:effectLst/>
              </a:rPr>
              <a:t>koristi visokofrekventne utrazvučne talase za vizuelizaciju organa fetusa.</a:t>
            </a:r>
            <a:endParaRPr lang="en-US" sz="24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524001"/>
            <a:ext cx="8686800" cy="53340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sr-Latn-CS" sz="2400" b="1" dirty="0" smtClean="0"/>
              <a:t>NT (</a:t>
            </a:r>
            <a:r>
              <a:rPr lang="sr-Latn-CS" sz="2400" dirty="0" smtClean="0"/>
              <a:t>nuhalna translucenca)</a:t>
            </a:r>
            <a:r>
              <a:rPr lang="sr-Latn-CS" sz="2400" b="1" dirty="0"/>
              <a:t> test </a:t>
            </a:r>
            <a:r>
              <a:rPr lang="sr-Latn-CS" sz="2400" dirty="0" smtClean="0"/>
              <a:t> </a:t>
            </a:r>
            <a:r>
              <a:rPr lang="sr-Latn-CS" sz="2400" i="1" dirty="0" smtClean="0"/>
              <a:t>– </a:t>
            </a:r>
            <a:r>
              <a:rPr lang="sr-Latn-CS" sz="2400" dirty="0" smtClean="0"/>
              <a:t>meri debljinu nakupljene tečnosti  u nuhalnoj regiji - središnja linija vrata, između kože i kičme ploda.</a:t>
            </a:r>
          </a:p>
          <a:p>
            <a:pPr algn="ctr">
              <a:buNone/>
            </a:pPr>
            <a:r>
              <a:rPr lang="sr-Latn-CS" sz="2400" i="1" dirty="0" smtClean="0"/>
              <a:t>Fetusi sa rizikom za Down sy imaju povećanu količinu tečnosti u ovoj regiji (&gt;2,5mm).</a:t>
            </a:r>
          </a:p>
          <a:p>
            <a:pPr>
              <a:buNone/>
            </a:pPr>
            <a:endParaRPr lang="sr-Latn-CS" sz="2400" b="1" i="1" dirty="0" smtClean="0"/>
          </a:p>
          <a:p>
            <a:pPr>
              <a:buNone/>
            </a:pPr>
            <a:endParaRPr lang="sr-Latn-CS" sz="2400" b="1" dirty="0" smtClean="0"/>
          </a:p>
          <a:p>
            <a:pPr>
              <a:buNone/>
            </a:pPr>
            <a:r>
              <a:rPr lang="sr-Latn-CS" sz="2400" b="1" dirty="0" smtClean="0"/>
              <a:t>Ultrazvučni markeri: </a:t>
            </a:r>
          </a:p>
          <a:p>
            <a:r>
              <a:rPr lang="sr-Latn-CS" sz="2400" dirty="0" smtClean="0"/>
              <a:t>Odsustvo nosne kosti (60-70% fetusa sa DS)</a:t>
            </a:r>
          </a:p>
          <a:p>
            <a:r>
              <a:rPr lang="sr-Latn-CS" sz="2400" dirty="0" smtClean="0"/>
              <a:t>Anomalije protoka kroz duktus venozus (kod 80%)</a:t>
            </a:r>
          </a:p>
          <a:p>
            <a:r>
              <a:rPr lang="sr-Latn-CS" sz="2400" dirty="0" smtClean="0"/>
              <a:t>Kratka gornja vilica (maksila,  kod 25%).</a:t>
            </a:r>
          </a:p>
          <a:p>
            <a:pPr>
              <a:buNone/>
            </a:pPr>
            <a:endParaRPr lang="sr-Latn-CS" sz="2400" dirty="0"/>
          </a:p>
          <a:p>
            <a:pPr algn="ctr">
              <a:buNone/>
            </a:pPr>
            <a:r>
              <a:rPr lang="sr-Latn-CS" sz="2400" i="1" dirty="0" smtClean="0"/>
              <a:t>Pouzdanost kombinovanog testa iznosi 91% sa greškom od 0,5%.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2743200"/>
            <a:ext cx="2180953" cy="2095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1233</TotalTime>
  <Words>1893</Words>
  <Application>Microsoft Office PowerPoint</Application>
  <PresentationFormat>On-screen Show (4:3)</PresentationFormat>
  <Paragraphs>197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Times New Roman</vt:lpstr>
      <vt:lpstr>Tw Cen MT</vt:lpstr>
      <vt:lpstr>Wingdings</vt:lpstr>
      <vt:lpstr>Wingdings 2</vt:lpstr>
      <vt:lpstr>Median</vt:lpstr>
      <vt:lpstr>GENETIČKI  SKRINING  - prenatalni i neonatalni skrining- </vt:lpstr>
      <vt:lpstr> Genetičkim testiranjem se otkrivaju promene na hromozomima, genima ili njihovim produktima - proteinima.</vt:lpstr>
      <vt:lpstr>Genetički skrining predstavlja značajan oblik zaštite zdravlja  jedne nacije.</vt:lpstr>
      <vt:lpstr>Principi skrininga prema kojima je traganje za genetičkim bolestima opravdano i ekonomično:</vt:lpstr>
      <vt:lpstr>Senzitivnost i specifičnost testa</vt:lpstr>
      <vt:lpstr>Genetički skrining podrazumeva sistemsko testiranje na genetičke poremećaje članova određene populacije.</vt:lpstr>
      <vt:lpstr>PowerPoint Presentation</vt:lpstr>
      <vt:lpstr>Prenatalni skrining omogućuje izdvajanje visoko rizičnih  trudnoća sa defektom neuralne tube, Down sy i drugim hromozomskim anomalijama.</vt:lpstr>
      <vt:lpstr>Ultrazvučni (UZ) test koristi visokofrekventne utrazvučne talase za vizuelizaciju organa fetusa.</vt:lpstr>
      <vt:lpstr>Skrining test u drugom trimestru trudnoće (15-18NG) kombinovani biohemijski i ultrazvučni test.</vt:lpstr>
      <vt:lpstr>Određivanje nivoa alfa-fetoproteina (AFP)</vt:lpstr>
      <vt:lpstr>Triple test, Quadriple test i detekcija ultrazvučnih markera</vt:lpstr>
      <vt:lpstr>Izračunavanje rizika</vt:lpstr>
      <vt:lpstr>PowerPoint Presentation</vt:lpstr>
      <vt:lpstr>PRENATALNA DIJAGNOZA  - invazivne metode -</vt:lpstr>
      <vt:lpstr>Etička pitanja</vt:lpstr>
      <vt:lpstr>NEONATALNI SKRINING</vt:lpstr>
      <vt:lpstr>Cilj neonatalnog skrininga je rano otkrivanje oboljenja koja se mogu sprečiti ili lečiti, kao i otpočinjanje terapije u prve dve nedelje života.</vt:lpstr>
      <vt:lpstr>Princip Gatrijevog testa</vt:lpstr>
      <vt:lpstr>Neonatalni skrining na Cističnu fibrozu</vt:lpstr>
      <vt:lpstr>Rano otkrivanje oštećenja sluha  kod novorođenčadi</vt:lpstr>
      <vt:lpstr>Rano otkrivanje oštećenja vida</vt:lpstr>
      <vt:lpstr>Ukratko o skriningu: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GENETIČKI  SKRINIG</dc:title>
  <dc:creator>Jasmina</dc:creator>
  <cp:lastModifiedBy>Windows User</cp:lastModifiedBy>
  <cp:revision>179</cp:revision>
  <dcterms:created xsi:type="dcterms:W3CDTF">2011-04-13T10:35:11Z</dcterms:created>
  <dcterms:modified xsi:type="dcterms:W3CDTF">2023-05-25T09:28:31Z</dcterms:modified>
</cp:coreProperties>
</file>